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52" r:id="rId1"/>
    <p:sldMasterId id="2147484242" r:id="rId2"/>
    <p:sldMasterId id="2147483705" r:id="rId3"/>
  </p:sldMasterIdLst>
  <p:notesMasterIdLst>
    <p:notesMasterId r:id="rId26"/>
  </p:notesMasterIdLst>
  <p:handoutMasterIdLst>
    <p:handoutMasterId r:id="rId27"/>
  </p:handoutMasterIdLst>
  <p:sldIdLst>
    <p:sldId id="869" r:id="rId4"/>
    <p:sldId id="908" r:id="rId5"/>
    <p:sldId id="878" r:id="rId6"/>
    <p:sldId id="843" r:id="rId7"/>
    <p:sldId id="870" r:id="rId8"/>
    <p:sldId id="886" r:id="rId9"/>
    <p:sldId id="887" r:id="rId10"/>
    <p:sldId id="910" r:id="rId11"/>
    <p:sldId id="888" r:id="rId12"/>
    <p:sldId id="889" r:id="rId13"/>
    <p:sldId id="903" r:id="rId14"/>
    <p:sldId id="911" r:id="rId15"/>
    <p:sldId id="901" r:id="rId16"/>
    <p:sldId id="902" r:id="rId17"/>
    <p:sldId id="907" r:id="rId18"/>
    <p:sldId id="904" r:id="rId19"/>
    <p:sldId id="905" r:id="rId20"/>
    <p:sldId id="906" r:id="rId21"/>
    <p:sldId id="859" r:id="rId22"/>
    <p:sldId id="909" r:id="rId23"/>
    <p:sldId id="912" r:id="rId24"/>
    <p:sldId id="881" r:id="rId2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Microsoft JhengHei" pitchFamily="34" charset="-128"/>
        <a:cs typeface="Microsoft JhengHei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ergely Acs" initials="G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useTimings="0">
    <p:present/>
    <p:sldAll/>
    <p:penClr>
      <a:srgbClr val="FF0000"/>
    </p:penClr>
  </p:showPr>
  <p:clrMru>
    <a:srgbClr val="FF0000"/>
    <a:srgbClr val="FF00FF"/>
    <a:srgbClr val="006699"/>
    <a:srgbClr val="003399"/>
    <a:srgbClr val="0066FF"/>
    <a:srgbClr val="0099FF"/>
    <a:srgbClr val="0000FF"/>
    <a:srgbClr val="000066"/>
    <a:srgbClr val="00FF00"/>
    <a:srgbClr val="C0E399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2677" autoAdjust="0"/>
    <p:restoredTop sz="94745" autoAdjust="0"/>
  </p:normalViewPr>
  <p:slideViewPr>
    <p:cSldViewPr>
      <p:cViewPr>
        <p:scale>
          <a:sx n="100" d="100"/>
          <a:sy n="100" d="100"/>
        </p:scale>
        <p:origin x="-1392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84" y="-10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5B22A3-9068-2D4A-BF08-EC1F85071697}" type="datetimeFigureOut">
              <a:rPr lang="en-US" altLang="zh-CN" smtClean="0"/>
              <a:pPr/>
              <a:t>10/26/15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9D0CA1-D83C-754B-BFF6-D150183972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F12BDFC-A401-484E-AB27-580799E9FC94}" type="datetimeFigureOut">
              <a:rPr lang="en-US" altLang="zh-CN" smtClean="0"/>
              <a:pPr/>
              <a:t>10/26/15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317" tIns="46659" rIns="93317" bIns="4665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6575" cy="418782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BD30FE1-0254-0145-8379-E11C9348AC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>
              <a:ea typeface="MS PGothic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32C183-DCAB-8D4C-9620-33A229549116}" type="slidenum">
              <a:rPr lang="en-US" altLang="zh-CN">
                <a:latin typeface="Arial" pitchFamily="-105" charset="0"/>
                <a:ea typeface="Microsoft JhengHei" charset="0"/>
                <a:cs typeface="Microsoft JhengHei" charset="0"/>
              </a:rPr>
              <a:pPr/>
              <a:t>1</a:t>
            </a:fld>
            <a:endParaRPr lang="en-US" altLang="zh-CN">
              <a:latin typeface="Arial" pitchFamily="-105" charset="0"/>
              <a:ea typeface="Microsoft JhengHei" charset="0"/>
              <a:cs typeface="Microsoft Jheng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Important: users are present in the intersection</a:t>
            </a:r>
            <a:r>
              <a:rPr lang="en-US" altLang="zh-CN" baseline="0" dirty="0" smtClean="0">
                <a:cs typeface="MS PGothic" pitchFamily="34" charset="-128"/>
              </a:rPr>
              <a:t> of the datasets!!!</a:t>
            </a:r>
          </a:p>
          <a:p>
            <a:r>
              <a:rPr lang="en-US" altLang="zh-CN" baseline="0" dirty="0" smtClean="0">
                <a:cs typeface="MS PGothic" pitchFamily="34" charset="-128"/>
              </a:rPr>
              <a:t>US: HIPAA deals only with re-</a:t>
            </a:r>
            <a:r>
              <a:rPr lang="en-US" altLang="zh-CN" baseline="0" dirty="0" err="1" smtClean="0">
                <a:cs typeface="MS PGothic" pitchFamily="34" charset="-128"/>
              </a:rPr>
              <a:t>identifiability</a:t>
            </a:r>
            <a:r>
              <a:rPr lang="en-US" altLang="zh-CN" baseline="0" dirty="0" smtClean="0">
                <a:cs typeface="MS PGothic" pitchFamily="34" charset="-128"/>
              </a:rPr>
              <a:t> and prescribes best-practices (remove PIDS, how to generalize birth dates, etc.)</a:t>
            </a:r>
            <a:endParaRPr lang="en-US" altLang="zh-CN" dirty="0" smtClean="0">
              <a:cs typeface="MS PGothic" pitchFamily="34" charset="-128"/>
            </a:endParaRPr>
          </a:p>
          <a:p>
            <a:endParaRPr lang="en-US" altLang="zh-CN" dirty="0" smtClean="0">
              <a:cs typeface="MS PGothic" pitchFamily="34" charset="-128"/>
            </a:endParaRPr>
          </a:p>
          <a:p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idea is that,</a:t>
            </a:r>
            <a:r>
              <a:rPr lang="en-US" baseline="0" dirty="0" smtClean="0"/>
              <a:t> at each state, we use the fast but biased sampling technique to propose a candidate C.</a:t>
            </a:r>
          </a:p>
          <a:p>
            <a:r>
              <a:rPr lang="en-US" baseline="0" dirty="0" smtClean="0"/>
              <a:t>We correct this bias </a:t>
            </a:r>
            <a:r>
              <a:rPr lang="en-US" baseline="0" dirty="0" err="1" smtClean="0"/>
              <a:t>probabistically</a:t>
            </a:r>
            <a:r>
              <a:rPr lang="en-US" baseline="0" dirty="0" smtClean="0"/>
              <a:t>; M is more likely to accept t</a:t>
            </a:r>
            <a:r>
              <a:rPr lang="fr-FR" baseline="0" dirty="0" err="1" smtClean="0"/>
              <a:t>he</a:t>
            </a:r>
            <a:r>
              <a:rPr lang="en-US" baseline="0" dirty="0" smtClean="0"/>
              <a:t> samples which are less likely to be proposed.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02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Important: users are present in the intersection</a:t>
            </a:r>
            <a:r>
              <a:rPr lang="en-US" altLang="zh-CN" baseline="0" dirty="0" smtClean="0">
                <a:cs typeface="MS PGothic" pitchFamily="34" charset="-128"/>
              </a:rPr>
              <a:t> of the datasets!!!</a:t>
            </a:r>
          </a:p>
          <a:p>
            <a:r>
              <a:rPr lang="en-US" altLang="zh-CN" baseline="0" dirty="0" smtClean="0">
                <a:cs typeface="MS PGothic" pitchFamily="34" charset="-128"/>
              </a:rPr>
              <a:t>US: HIPAA deals only with re-</a:t>
            </a:r>
            <a:r>
              <a:rPr lang="en-US" altLang="zh-CN" baseline="0" dirty="0" err="1" smtClean="0">
                <a:cs typeface="MS PGothic" pitchFamily="34" charset="-128"/>
              </a:rPr>
              <a:t>identifiability</a:t>
            </a:r>
            <a:r>
              <a:rPr lang="en-US" altLang="zh-CN" baseline="0" dirty="0" smtClean="0">
                <a:cs typeface="MS PGothic" pitchFamily="34" charset="-128"/>
              </a:rPr>
              <a:t> and prescribes best-practices (remove PIDS, how to generalize birth dates, etc.)</a:t>
            </a:r>
            <a:endParaRPr lang="en-US" altLang="zh-CN" dirty="0" smtClean="0">
              <a:cs typeface="MS PGothic" pitchFamily="34" charset="-128"/>
            </a:endParaRPr>
          </a:p>
          <a:p>
            <a:endParaRPr lang="en-US" altLang="zh-CN" dirty="0" smtClean="0">
              <a:cs typeface="MS PGothic" pitchFamily="34" charset="-128"/>
            </a:endParaRPr>
          </a:p>
          <a:p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Full CDR is more detailed:</a:t>
            </a:r>
            <a:r>
              <a:rPr lang="en-US" altLang="zh-CN" baseline="0" dirty="0" smtClean="0">
                <a:cs typeface="MS PGothic" pitchFamily="34" charset="-128"/>
              </a:rPr>
              <a:t> includes the id of the receiver, the call duration, etc.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cs typeface="MS PGothic" pitchFamily="34" charset="-128"/>
              </a:rPr>
              <a:t>- arbitrary external knowledge</a:t>
            </a:r>
            <a:r>
              <a:rPr lang="en-US" altLang="zh-CN" baseline="0" dirty="0" smtClean="0">
                <a:cs typeface="MS PGothic" pitchFamily="34" charset="-128"/>
              </a:rPr>
              <a:t> =&gt; </a:t>
            </a:r>
            <a:r>
              <a:rPr lang="en-US" altLang="zh-CN" dirty="0" smtClean="0">
                <a:cs typeface="MS PGothic" pitchFamily="34" charset="-128"/>
              </a:rPr>
              <a:t>Perfect if data is shared to the public! </a:t>
            </a:r>
            <a:endParaRPr lang="zh-CN" dirty="0">
              <a:cs typeface="MS PGothic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86795-4184-4140-B515-ADEF072FA219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13314" name="Title Placeholder 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BB993-7806-6440-9265-AA058CEBD78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8104-A85F-2147-9B0A-B1DCCD7EB0D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795E-58D6-4145-9B4E-AD07D711F8AB}" type="datetimeFigureOut">
              <a:rPr lang="fr-FR" smtClean="0"/>
              <a:pPr/>
              <a:t>10/29/15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3626-34AB-464E-B1E0-43C06FBD3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22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9A66-495C-1A43-9D17-3A64DEFF14A5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09A3-B935-5B43-88D8-E0806300FAC8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617B6-53F2-F046-9A9B-87BE557D404E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C56E3-764F-0C4B-A37F-9299B988DD96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9C11A-3813-0744-836C-F0C244E67DFA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615A-97AC-A045-B327-DFBF350BC754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CECF-CFB2-584F-85A2-104C718BFE57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33400" y="6492875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8182" y="129125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2DE793A-6995-3F42-8D10-A5E4B22BE7A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6C19-AEEF-8C4F-9794-18171C78F13A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C118-CDF1-864C-8DEB-A600BC8600AE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E18A-883F-EB49-B34D-CEF527566505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BFE0D-CF74-794A-A0D1-5146EF006DCA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4B2604-DEB3-1440-925E-3D6E3B3A11F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33527-0656-4D42-8931-25BB1E6F9AE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64FB9C-6DB0-D748-9714-C0702EC3653C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00D71-2B8A-F947-96D9-966A2D037D7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52AA06-88D7-5347-9BE3-F113EFEB5A93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59B209-B3F1-8D43-9ED6-380806AAAF0C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EDB6-9DC7-0C4C-8538-5DA4484F98B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CD794-C462-7C41-AA76-6467A645E5FD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87022-9C34-E64C-9641-BF01BFB002DD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F22AD-41EE-5844-B860-2CDE07885D03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3B6875-7229-B04F-BB45-645BEF85B54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1C270-64EE-2440-8C0B-1D761E603D8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4DF3F-E467-0A4D-9F4C-9183BC62FB8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33107-1158-8149-BDD7-A5DE4427885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D0C61-5E13-094E-8C50-315CCDA8F2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11348-C391-534B-A1AA-43D3EEFAB5C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7C9B-22FE-B846-B588-1AE9CBABA09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87680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133600" cy="365125"/>
          </a:xfrm>
        </p:spPr>
        <p:txBody>
          <a:bodyPr/>
          <a:lstStyle>
            <a:lvl1pPr>
              <a:defRPr>
                <a:latin typeface="Arial" pitchFamily="-106" charset="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F70AD-8EDA-284E-8BCF-F64754C371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9540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0B71F7C0-AF07-4247-B3F6-50805625C33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Arial" pitchFamily="-106" charset="0"/>
                <a:cs typeface="Arial" pitchFamily="-106" charset="0"/>
              </a:defRPr>
            </a:lvl1pPr>
          </a:lstStyle>
          <a:p>
            <a:r>
              <a:rPr lang="en-US" altLang="zh-TW" dirty="0"/>
              <a:t>PhD Seminar Presentation - 7 March 2011</a:t>
            </a:r>
            <a:endParaRPr lang="zh-TW" alt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13" name="Slide Number Placeholder 22"/>
          <p:cNvSpPr txBox="1">
            <a:spLocks/>
          </p:cNvSpPr>
          <p:nvPr userDrawn="1"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fld id="{D251545F-7A7B-614E-B92B-C72A74F6F792}" type="slidenum">
              <a:rPr lang="zh-TW" altLang="en-US" sz="1400" b="1">
                <a:solidFill>
                  <a:srgbClr val="FFFFFF"/>
                </a:solidFill>
                <a:latin typeface="Tw Cen MT" pitchFamily="34" charset="0"/>
              </a:rPr>
              <a:pPr algn="ctr"/>
              <a:t>‹#›</a:t>
            </a:fld>
            <a:endParaRPr lang="zh-TW" altLang="en-US" sz="1400" b="1">
              <a:solidFill>
                <a:srgbClr val="FFFFFF"/>
              </a:solidFill>
              <a:latin typeface="Tw Cen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9" r:id="rId1"/>
    <p:sldLayoutId id="2147487150" r:id="rId2"/>
    <p:sldLayoutId id="2147487151" r:id="rId3"/>
    <p:sldLayoutId id="2147487152" r:id="rId4"/>
    <p:sldLayoutId id="2147487153" r:id="rId5"/>
    <p:sldLayoutId id="2147487154" r:id="rId6"/>
    <p:sldLayoutId id="2147487155" r:id="rId7"/>
    <p:sldLayoutId id="2147487156" r:id="rId8"/>
    <p:sldLayoutId id="2147487157" r:id="rId9"/>
    <p:sldLayoutId id="2147487158" r:id="rId10"/>
    <p:sldLayoutId id="2147487159" r:id="rId11"/>
    <p:sldLayoutId id="214748716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icrosoft JhengHei" pitchFamily="34" charset="-120"/>
          <a:cs typeface="Microsoft Jheng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06" charset="2"/>
        <a:buChar char=""/>
        <a:defRPr sz="29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6" charset="2"/>
        <a:buChar char=""/>
        <a:defRPr sz="26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06" charset="2"/>
        <a:buChar char=""/>
        <a:defRPr sz="23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C007F"/>
        </a:buClr>
        <a:buSzPct val="75000"/>
        <a:buFont typeface="Wingdings" pitchFamily="-106" charset="2"/>
        <a:buChar char=""/>
        <a:defRPr sz="20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-106" charset="2"/>
        <a:buChar char=""/>
        <a:defRPr sz="20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en-CA" altLang="zh-C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CA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Arial" pitchFamily="-106" charset="0"/>
                <a:cs typeface="Arial" pitchFamily="-106" charset="0"/>
              </a:defRPr>
            </a:lvl1pPr>
          </a:lstStyle>
          <a:p>
            <a:r>
              <a:rPr lang="en-US" altLang="zh-CN"/>
              <a:t>PhD Seminar Presentation - 7 March 2011</a:t>
            </a:r>
            <a:endParaRPr lang="en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Arial" pitchFamily="-106" charset="0"/>
                <a:cs typeface="Arial" pitchFamily="-106" charset="0"/>
              </a:defRPr>
            </a:lvl1pPr>
          </a:lstStyle>
          <a:p>
            <a:endParaRPr lang="en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EFEB974-6559-DE43-A8BB-A5E1138BA8F1}" type="slidenum">
              <a:rPr lang="en-CA" altLang="zh-CN"/>
              <a:pPr/>
              <a:t>‹#›</a:t>
            </a:fld>
            <a:endParaRPr lang="en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7" r:id="rId1"/>
    <p:sldLayoutId id="2147487128" r:id="rId2"/>
    <p:sldLayoutId id="2147487129" r:id="rId3"/>
    <p:sldLayoutId id="2147487130" r:id="rId4"/>
    <p:sldLayoutId id="2147487131" r:id="rId5"/>
    <p:sldLayoutId id="2147487132" r:id="rId6"/>
    <p:sldLayoutId id="2147487133" r:id="rId7"/>
    <p:sldLayoutId id="2147487134" r:id="rId8"/>
    <p:sldLayoutId id="2147487135" r:id="rId9"/>
    <p:sldLayoutId id="2147487136" r:id="rId10"/>
    <p:sldLayoutId id="214748713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TW">
              <a:solidFill>
                <a:srgbClr val="FFFFFF"/>
              </a:solidFill>
              <a:ea typeface="PMingLiU" pitchFamily="18" charset="-128"/>
              <a:cs typeface="PMingLiU" pitchFamily="18" charset="-128"/>
            </a:endParaRPr>
          </a:p>
        </p:txBody>
      </p:sp>
      <p:sp>
        <p:nvSpPr>
          <p:cNvPr id="307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r>
              <a:rPr lang="en-US" altLang="zh-TW"/>
              <a:t>PhD Seminar Presentation - 7 March 2011</a:t>
            </a:r>
            <a:endParaRPr lang="zh-TW" altLang="en-US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DD4C5F2B-3A38-1E40-9B4B-6D900900AA4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icrosoft JhengHei" pitchFamily="34" charset="-120"/>
          <a:cs typeface="Microsoft Jheng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icrosoft JhengHei" pitchFamily="34" charset="-120"/>
          <a:cs typeface="Microsoft JhengHe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06" charset="2"/>
        <a:buChar char=""/>
        <a:defRPr sz="29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6" charset="2"/>
        <a:buChar char=""/>
        <a:defRPr sz="26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06" charset="2"/>
        <a:buChar char=""/>
        <a:defRPr sz="23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C007F"/>
        </a:buClr>
        <a:buSzPct val="75000"/>
        <a:buFont typeface="Wingdings" pitchFamily="-106" charset="2"/>
        <a:buChar char=""/>
        <a:defRPr sz="20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-106" charset="2"/>
        <a:buChar char=""/>
        <a:defRPr sz="2000">
          <a:solidFill>
            <a:schemeClr val="tx1"/>
          </a:solidFill>
          <a:latin typeface="+mn-lt"/>
          <a:ea typeface="Microsoft JhengHei" pitchFamily="34" charset="-120"/>
          <a:cs typeface="Microsoft JhengHei" charset="0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image" Target="../media/image22.pdf"/><Relationship Id="rId8" Type="http://schemas.openxmlformats.org/officeDocument/2006/relationships/image" Target="../media/image23.png"/><Relationship Id="rId9" Type="http://schemas.openxmlformats.org/officeDocument/2006/relationships/image" Target="../media/image24.pdf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7" Type="http://schemas.openxmlformats.org/officeDocument/2006/relationships/image" Target="../media/image32.pdf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7" Type="http://schemas.openxmlformats.org/officeDocument/2006/relationships/image" Target="../media/image32.pdf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5" Type="http://schemas.openxmlformats.org/officeDocument/2006/relationships/image" Target="../media/image40.pdf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7" Type="http://schemas.openxmlformats.org/officeDocument/2006/relationships/image" Target="../media/image10.pdf"/><Relationship Id="rId8" Type="http://schemas.openxmlformats.org/officeDocument/2006/relationships/image" Target="../media/image11.png"/><Relationship Id="rId9" Type="http://schemas.openxmlformats.org/officeDocument/2006/relationships/image" Target="../media/image12.pdf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24800" cy="14605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  <a:t>Probabilistic k</a:t>
            </a:r>
            <a:r>
              <a:rPr lang="en-US" altLang="zh-CN" sz="3600" b="1" baseline="30000" dirty="0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  <a:t>m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  <a:t>-anonymity</a:t>
            </a:r>
            <a:br>
              <a:rPr lang="en-US" altLang="zh-CN" sz="3600" b="1" dirty="0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</a:br>
            <a:r>
              <a:rPr lang="en-US" altLang="zh-CN" sz="3600" b="1" dirty="0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  <a:t>(Efficient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  <a:t>Anonymization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/>
                <a:ea typeface="Calibri" charset="0"/>
                <a:cs typeface="Calibri"/>
              </a:rPr>
              <a:t> of Large Set-valued Datasets)</a:t>
            </a:r>
            <a:endParaRPr lang="en-US" altLang="zh-CN" sz="3600" b="1" dirty="0">
              <a:solidFill>
                <a:srgbClr val="0070C0"/>
              </a:solidFill>
              <a:latin typeface="Calibri"/>
              <a:ea typeface="Calibri" charset="0"/>
              <a:cs typeface="Calibri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2000" y="2636838"/>
            <a:ext cx="7488238" cy="158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09600" y="3429000"/>
            <a:ext cx="8534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Calibri"/>
                <a:cs typeface="Calibri"/>
              </a:rPr>
              <a:t>Gergely Acs (INRIA</a:t>
            </a:r>
            <a:r>
              <a:rPr lang="en-US" sz="2400" b="1" i="1" dirty="0" smtClean="0">
                <a:latin typeface="Calibri"/>
                <a:cs typeface="Calibri"/>
              </a:rPr>
              <a:t>)</a:t>
            </a:r>
          </a:p>
          <a:p>
            <a:r>
              <a:rPr lang="en-US" sz="2400" dirty="0" err="1" smtClean="0">
                <a:latin typeface="Calibri"/>
                <a:cs typeface="Calibri"/>
              </a:rPr>
              <a:t>gergely.acs@inria.fr</a:t>
            </a:r>
            <a:r>
              <a:rPr lang="en-US" sz="2400" dirty="0" smtClean="0">
                <a:latin typeface="Calibri"/>
                <a:cs typeface="Calibri"/>
              </a:rPr>
              <a:t>	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i="1" dirty="0" smtClean="0">
              <a:latin typeface="Calibri"/>
              <a:cs typeface="Calibri"/>
            </a:endParaRPr>
          </a:p>
          <a:p>
            <a:r>
              <a:rPr lang="en-US" sz="2400" b="1" i="1" dirty="0" err="1" smtClean="0">
                <a:latin typeface="Calibri"/>
                <a:cs typeface="Calibri"/>
              </a:rPr>
              <a:t>Jagdish</a:t>
            </a:r>
            <a:r>
              <a:rPr lang="en-US" sz="2400" b="1" i="1" dirty="0" smtClean="0">
                <a:latin typeface="Calibri"/>
                <a:cs typeface="Calibri"/>
              </a:rPr>
              <a:t> </a:t>
            </a:r>
            <a:r>
              <a:rPr lang="en-US" sz="2400" b="1" i="1" dirty="0" err="1" smtClean="0">
                <a:latin typeface="Calibri"/>
                <a:cs typeface="Calibri"/>
              </a:rPr>
              <a:t>Achara</a:t>
            </a:r>
            <a:r>
              <a:rPr lang="en-US" sz="2400" b="1" i="1" dirty="0" smtClean="0">
                <a:latin typeface="Calibri"/>
                <a:cs typeface="Calibri"/>
              </a:rPr>
              <a:t> </a:t>
            </a:r>
            <a:r>
              <a:rPr lang="en-US" sz="2400" b="1" i="1" dirty="0">
                <a:latin typeface="Calibri"/>
                <a:cs typeface="Calibri"/>
              </a:rPr>
              <a:t>(INRIA</a:t>
            </a:r>
            <a:r>
              <a:rPr lang="en-US" sz="2400" b="1" i="1" dirty="0" smtClean="0">
                <a:latin typeface="Calibri"/>
                <a:cs typeface="Calibri"/>
              </a:rPr>
              <a:t>)</a:t>
            </a:r>
          </a:p>
          <a:p>
            <a:r>
              <a:rPr lang="en-US" sz="2400" dirty="0" err="1" smtClean="0">
                <a:latin typeface="Calibri"/>
                <a:cs typeface="Calibri"/>
              </a:rPr>
              <a:t>jagdish.achara@inria.fr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b="1" i="1" dirty="0" smtClean="0">
                <a:latin typeface="Calibri"/>
                <a:cs typeface="Calibri"/>
              </a:rPr>
              <a:t>Claude </a:t>
            </a:r>
            <a:r>
              <a:rPr lang="en-US" sz="2400" b="1" i="1" dirty="0" err="1" smtClean="0">
                <a:latin typeface="Calibri"/>
                <a:cs typeface="Calibri"/>
              </a:rPr>
              <a:t>Castelluccia</a:t>
            </a:r>
            <a:r>
              <a:rPr lang="en-US" sz="2400" b="1" i="1" dirty="0" smtClean="0">
                <a:latin typeface="Calibri"/>
                <a:cs typeface="Calibri"/>
              </a:rPr>
              <a:t> (INRIA)</a:t>
            </a:r>
          </a:p>
          <a:p>
            <a:r>
              <a:rPr lang="en-US" sz="2400" dirty="0" err="1" smtClean="0">
                <a:latin typeface="Calibri"/>
                <a:cs typeface="Calibri"/>
              </a:rPr>
              <a:t>claude.castelluccia@inria.fr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dirty="0" smtClean="0"/>
          </a:p>
          <a:p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Probabilistic k</a:t>
            </a:r>
            <a:r>
              <a:rPr lang="en-US" altLang="zh-CN" sz="40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10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 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ANY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items, there are at least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users who have these items 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with probability at least 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endParaRPr lang="en-US" altLang="zh-CN" sz="2400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altLang="zh-CN" sz="21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&gt; 0.9, and typically should be around 0.99 or 0.999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Intuition: instead of checking all possible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items, we select 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randomly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some of them from the dataset, and check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 of 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only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these samples!</a:t>
            </a:r>
          </a:p>
          <a:p>
            <a:pPr lvl="1" eaLnBrk="1" hangingPunct="1">
              <a:spcAft>
                <a:spcPts val="1200"/>
              </a:spcAft>
              <a:buNone/>
            </a:pPr>
            <a:r>
              <a:rPr lang="en-US" altLang="zh-CN" sz="21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we have </a:t>
            </a:r>
            <a:r>
              <a:rPr lang="en-US" altLang="zh-CN" sz="21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 for </a:t>
            </a:r>
            <a:r>
              <a:rPr lang="en-US" altLang="zh-CN" sz="21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ANY randomly 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selected </a:t>
            </a:r>
            <a:r>
              <a:rPr lang="en-US" altLang="zh-CN" sz="21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items with large probability (based on sampling theorems)!</a:t>
            </a: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How to sample these 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items?</a:t>
            </a:r>
            <a:endParaRPr lang="en-US" altLang="zh-CN" sz="2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How 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many samples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are needed?</a:t>
            </a:r>
          </a:p>
          <a:p>
            <a:pPr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 to sample </a:t>
            </a:r>
            <a:r>
              <a:rPr lang="en-US" altLang="zh-CN" sz="4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4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-itemsets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11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4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Naïve approach: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1.  Sample a record</a:t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  Sample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items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from this record</a:t>
            </a: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en-US" altLang="zh-CN" sz="2400" b="1" kern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Biased towards selecting more popular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itemsets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  <a:br>
              <a:rPr lang="en-US" altLang="zh-CN" sz="2400" b="1" kern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(e.g.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popular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places in location data)</a:t>
            </a: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However, adversary may learn unpopular items easily</a:t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e.g., home address is not necessarily popular…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Our approach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is more general:</a:t>
            </a:r>
            <a:b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Select among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altLang="zh-CN" sz="2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altLang="zh-CN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-itemsets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uniformly at random using a fast-mixing Markov chain</a:t>
            </a:r>
            <a:b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zh-CN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Adversary can learn any </a:t>
            </a:r>
            <a:r>
              <a:rPr kumimoji="0" lang="en-US" altLang="zh-CN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m-itemset</a:t>
            </a:r>
            <a:r>
              <a:rPr kumimoji="0" lang="en-US" altLang="zh-CN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with equal probability!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-106" charset="2"/>
              <a:buChar char=""/>
              <a:tabLst/>
              <a:defRPr/>
            </a:pPr>
            <a:endParaRPr kumimoji="0" lang="en-US" altLang="zh-C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JhengHei" pitchFamily="34" charset="-120"/>
                <a:cs typeface="Microsoft JhengHei" charset="0"/>
              </a:rPr>
              <a:t>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Calibri" pitchFamily="34" charset="0"/>
              <a:cs typeface="Arial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JhengHei" pitchFamily="34" charset="-120"/>
              <a:cs typeface="Microsoft JhengHei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 many samples?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12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17526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 the </a:t>
            </a:r>
            <a:r>
              <a:rPr lang="en-US" altLang="zh-CN" sz="2400" kern="0" noProof="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Chernoff-Hoeffding</a:t>
            </a: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bound:</a:t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</a:t>
            </a:r>
            <a:r>
              <a:rPr lang="en-US" altLang="zh-CN" sz="2400" kern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have k</a:t>
            </a:r>
            <a:r>
              <a:rPr lang="en-US" altLang="zh-CN" sz="2400" kern="0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kern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-anonymity with probability </a:t>
            </a:r>
            <a:r>
              <a:rPr lang="en-US" altLang="zh-CN" sz="2400" i="1" kern="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endParaRPr lang="en-US" altLang="zh-CN" sz="2400" i="1" kern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r>
              <a:rPr lang="en-US" altLang="zh-CN" sz="2400" i="1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Independent from </a:t>
            </a:r>
            <a:r>
              <a:rPr lang="en-US" altLang="zh-CN" sz="2400" i="1" kern="0" noProof="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dataset size, and the number of all items!</a:t>
            </a: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noProof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-106" charset="2"/>
              <a:buChar char=""/>
              <a:tabLst/>
              <a:defRPr/>
            </a:pPr>
            <a:endParaRPr kumimoji="0" lang="en-US" altLang="zh-CN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JhengHei" pitchFamily="34" charset="-120"/>
                <a:cs typeface="Microsoft JhengHei" charset="0"/>
              </a:rPr>
              <a:t>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Calibri" pitchFamily="34" charset="0"/>
              <a:cs typeface="Arial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JhengHei" pitchFamily="34" charset="-120"/>
              <a:cs typeface="Microsoft JhengHei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90600" y="2438400"/>
            <a:ext cx="3263794" cy="550947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429000" y="4876800"/>
          <a:ext cx="1828800" cy="150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43"/>
                <a:gridCol w="954157"/>
              </a:tblGrid>
              <a:tr h="308792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Arial"/>
                          <a:cs typeface="Arial"/>
                        </a:rPr>
                        <a:t>p</a:t>
                      </a:r>
                      <a:endParaRPr lang="en-US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"/>
                          <a:cs typeface="Arial"/>
                        </a:rPr>
                        <a:t>N</a:t>
                      </a:r>
                      <a:endParaRPr lang="en-US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≈ 60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</a:tr>
              <a:tr h="411479">
                <a:tc>
                  <a:txBody>
                    <a:bodyPr/>
                    <a:lstStyle/>
                    <a:p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≈ 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Anonymization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13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SzPct val="100000"/>
              <a:buNone/>
            </a:pP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INPUT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probability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,m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privacy parameters, </a:t>
            </a:r>
            <a:r>
              <a:rPr lang="en-US" altLang="zh-CN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– dataset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zh-CN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2400"/>
              </a:spcAft>
              <a:buSzPct val="100000"/>
              <a:buAutoNum type="arabicPeriod"/>
              <a:tabLst>
                <a:tab pos="1074738" algn="l"/>
              </a:tabLst>
            </a:pP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SAMPLING: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Pick (uniformly at random) a single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-itemset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from D using MCMC sampling</a:t>
            </a:r>
            <a:endParaRPr lang="en-US" altLang="zh-CN" sz="2400" baseline="30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2400"/>
              </a:spcAft>
              <a:buSzPct val="100000"/>
              <a:buAutoNum type="arabicPeriod"/>
              <a:tabLst>
                <a:tab pos="1074738" algn="l"/>
              </a:tabLst>
            </a:pP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IF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the sample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does NOT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satisfy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 </a:t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GENERALIZE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 item in the sample such that generalization error is minimized (e.g., average cell size in location data)</a:t>
            </a:r>
          </a:p>
          <a:p>
            <a:pPr marL="457200" indent="-457200" eaLnBrk="1" hangingPunct="1">
              <a:spcAft>
                <a:spcPts val="2400"/>
              </a:spcAft>
              <a:buSzPct val="100000"/>
              <a:buAutoNum type="arabicPeriod"/>
              <a:tabLst>
                <a:tab pos="1074738" algn="l"/>
              </a:tabLst>
            </a:pP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REPEAT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the above steps until                                  consecutive samples satisfy </a:t>
            </a:r>
            <a:r>
              <a:rPr lang="en-US" altLang="zh-CN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</a:t>
            </a:r>
          </a:p>
          <a:p>
            <a:pPr marL="457200" indent="-457200" eaLnBrk="1" hangingPunct="1">
              <a:spcAft>
                <a:spcPts val="2400"/>
              </a:spcAft>
              <a:buSzPct val="100000"/>
              <a:buNone/>
              <a:tabLst>
                <a:tab pos="1074738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AMPLIFY UTILITY: Execute the above algorithm multiple times and select the one which has the least generalization error</a:t>
            </a:r>
            <a:endParaRPr lang="en-US" altLang="zh-CN" sz="2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2400"/>
              </a:spcAft>
              <a:buSzPct val="100000"/>
              <a:buNone/>
              <a:tabLst>
                <a:tab pos="1074738" algn="l"/>
              </a:tabLs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2400"/>
              </a:spcAft>
              <a:buSzPct val="100000"/>
              <a:buNone/>
              <a:tabLst>
                <a:tab pos="1074738" algn="l"/>
              </a:tabLs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altLang="zh-CN" sz="2400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altLang="zh-CN" sz="2400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0" y="4876800"/>
            <a:ext cx="2149371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Running complexity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14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required number of samples which must satisfy </a:t>
            </a:r>
            <a:r>
              <a:rPr lang="en-US" altLang="zh-CN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-anon. is</a:t>
            </a: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 each sample, the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Markov chain sampling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runs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endParaRPr lang="en-US" altLang="zh-CN" sz="2400" baseline="30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maximum number of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generalizations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is the number of possible items which is 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Hence, the total complexity is</a:t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polynomial in the number of records |</a:t>
            </a:r>
            <a:r>
              <a:rPr lang="en-US" altLang="zh-CN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|, number of possible items |</a:t>
            </a:r>
            <a:r>
              <a:rPr lang="en-US" altLang="zh-CN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|,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and probability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zh-CN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0" y="4953000"/>
            <a:ext cx="3352800" cy="54017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66800" y="2057400"/>
            <a:ext cx="4247274" cy="75565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886200" y="4495800"/>
            <a:ext cx="762000" cy="33169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066799" y="3352800"/>
            <a:ext cx="1371601" cy="374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Performance 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evaluation: </a:t>
            </a:r>
            <a:b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Privacy guarantee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15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5" name="Rectangle 3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/>
          <a:lstStyle/>
          <a:p>
            <a:pPr lvl="1"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RECALL: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a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user has fewer than 11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 visited towers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on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average</a:t>
            </a:r>
          </a:p>
          <a:p>
            <a:pPr marL="622300" lvl="1" indent="-255588" eaLnBrk="1" hangingPunct="1">
              <a:spcAft>
                <a:spcPts val="1200"/>
              </a:spcAft>
            </a:pPr>
            <a:endParaRPr lang="en-US" altLang="zh-CN" sz="2100" dirty="0" smtClean="0">
              <a:latin typeface="Calibri"/>
              <a:ea typeface="Calibri" pitchFamily="34" charset="0"/>
              <a:cs typeface="Calibri"/>
            </a:endParaRPr>
          </a:p>
          <a:p>
            <a:pPr marL="622300" lvl="1" indent="-255588" eaLnBrk="1" hangingPunct="1">
              <a:spcAft>
                <a:spcPts val="1200"/>
              </a:spcAft>
            </a:pPr>
            <a:endParaRPr lang="en-US" altLang="zh-CN" sz="2100" dirty="0" smtClean="0">
              <a:latin typeface="Calibri"/>
              <a:ea typeface="Calibri" pitchFamily="34" charset="0"/>
              <a:cs typeface="Calibri"/>
            </a:endParaRPr>
          </a:p>
          <a:p>
            <a:pPr marL="622300" lvl="1" indent="-255588" eaLnBrk="1" hangingPunct="1">
              <a:spcAft>
                <a:spcPts val="1200"/>
              </a:spcAft>
            </a:pPr>
            <a:endParaRPr lang="en-US" altLang="zh-CN" sz="2100" dirty="0" smtClean="0">
              <a:latin typeface="Calibri"/>
              <a:ea typeface="Calibri" pitchFamily="34" charset="0"/>
              <a:cs typeface="Calibri"/>
            </a:endParaRPr>
          </a:p>
          <a:p>
            <a:pPr marL="622300" lvl="1" indent="-255588" eaLnBrk="1" hangingPunct="1">
              <a:spcAft>
                <a:spcPts val="1200"/>
              </a:spcAft>
              <a:buNone/>
            </a:pPr>
            <a:endParaRPr lang="en-US" altLang="zh-CN" sz="2100" dirty="0" smtClean="0">
              <a:latin typeface="Calibri"/>
              <a:ea typeface="Calibri" pitchFamily="34" charset="0"/>
              <a:cs typeface="Calibri"/>
            </a:endParaRPr>
          </a:p>
          <a:p>
            <a:pPr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r>
              <a:rPr lang="en-US" sz="2000" b="1" dirty="0" smtClean="0">
                <a:latin typeface="Calibri"/>
                <a:cs typeface="Calibri"/>
              </a:rPr>
              <a:t>We can have different privacy guarantee (i.e., </a:t>
            </a:r>
            <a:r>
              <a:rPr lang="en-US" sz="2000" i="1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,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p</a:t>
            </a:r>
            <a:r>
              <a:rPr lang="en-US" sz="2000" b="1" dirty="0" smtClean="0">
                <a:latin typeface="Calibri"/>
                <a:cs typeface="Calibri"/>
              </a:rPr>
              <a:t>) for different </a:t>
            </a:r>
            <a:r>
              <a:rPr lang="en-US" sz="2000" b="1" dirty="0" err="1" smtClean="0">
                <a:latin typeface="Calibri"/>
                <a:cs typeface="Calibri"/>
              </a:rPr>
              <a:t>m</a:t>
            </a:r>
            <a:r>
              <a:rPr lang="en-US" sz="2000" b="1" dirty="0" smtClean="0">
                <a:latin typeface="Calibri"/>
                <a:cs typeface="Calibri"/>
              </a:rPr>
              <a:t>! </a:t>
            </a:r>
          </a:p>
          <a:p>
            <a:r>
              <a:rPr lang="en-US" sz="2000" dirty="0" smtClean="0">
                <a:latin typeface="Calibri"/>
                <a:cs typeface="Calibri"/>
              </a:rPr>
              <a:t>In the evaluation:</a:t>
            </a:r>
          </a:p>
          <a:p>
            <a:pPr lvl="1"/>
            <a:r>
              <a:rPr lang="en-US" sz="1700" dirty="0" smtClean="0">
                <a:latin typeface="Calibri"/>
                <a:cs typeface="Calibri"/>
              </a:rPr>
              <a:t>w</a:t>
            </a:r>
            <a:r>
              <a:rPr lang="en-US" sz="1700" dirty="0" smtClean="0">
                <a:latin typeface="Calibri"/>
                <a:cs typeface="Calibri"/>
              </a:rPr>
              <a:t>hen </a:t>
            </a:r>
            <a:r>
              <a:rPr lang="en-US" sz="1700" dirty="0" err="1" smtClean="0">
                <a:latin typeface="Calibri"/>
                <a:cs typeface="Calibri"/>
              </a:rPr>
              <a:t>m</a:t>
            </a:r>
            <a:r>
              <a:rPr lang="en-US" sz="1700" dirty="0" smtClean="0">
                <a:latin typeface="Calibri"/>
                <a:cs typeface="Calibri"/>
              </a:rPr>
              <a:t> ≤ 4: </a:t>
            </a:r>
            <a:r>
              <a:rPr lang="en-US" sz="1700" dirty="0" err="1" smtClean="0">
                <a:latin typeface="Calibri"/>
                <a:cs typeface="Calibri"/>
              </a:rPr>
              <a:t>k</a:t>
            </a:r>
            <a:r>
              <a:rPr lang="en-US" sz="1700" dirty="0" smtClean="0">
                <a:latin typeface="Calibri"/>
                <a:cs typeface="Calibri"/>
              </a:rPr>
              <a:t> is 10 or 20, </a:t>
            </a:r>
            <a:r>
              <a:rPr lang="en-US" sz="1700" dirty="0" err="1" smtClean="0">
                <a:latin typeface="Calibri"/>
                <a:cs typeface="Calibri"/>
              </a:rPr>
              <a:t>p</a:t>
            </a:r>
            <a:r>
              <a:rPr lang="en-US" sz="1700" dirty="0" smtClean="0">
                <a:latin typeface="Calibri"/>
                <a:cs typeface="Calibri"/>
              </a:rPr>
              <a:t> = 1  (rationale: too easy to learn fewer than 4 locations)</a:t>
            </a:r>
          </a:p>
          <a:p>
            <a:pPr lvl="1"/>
            <a:r>
              <a:rPr lang="en-US" sz="1700" dirty="0" smtClean="0">
                <a:latin typeface="Calibri"/>
                <a:cs typeface="Calibri"/>
              </a:rPr>
              <a:t>w</a:t>
            </a:r>
            <a:r>
              <a:rPr lang="en-US" sz="1700" dirty="0" smtClean="0">
                <a:latin typeface="Calibri"/>
                <a:cs typeface="Calibri"/>
              </a:rPr>
              <a:t>hen </a:t>
            </a:r>
            <a:r>
              <a:rPr lang="en-US" sz="1700" dirty="0" err="1" smtClean="0">
                <a:latin typeface="Calibri"/>
                <a:cs typeface="Calibri"/>
              </a:rPr>
              <a:t>m</a:t>
            </a:r>
            <a:r>
              <a:rPr lang="en-US" sz="1700" dirty="0" smtClean="0">
                <a:latin typeface="Calibri"/>
                <a:cs typeface="Calibri"/>
              </a:rPr>
              <a:t> ≥ 5: </a:t>
            </a:r>
            <a:r>
              <a:rPr lang="en-US" sz="1700" dirty="0" err="1" smtClean="0">
                <a:latin typeface="Calibri"/>
                <a:cs typeface="Calibri"/>
              </a:rPr>
              <a:t>k</a:t>
            </a:r>
            <a:r>
              <a:rPr lang="en-US" sz="1700" dirty="0" smtClean="0">
                <a:latin typeface="Calibri"/>
                <a:cs typeface="Calibri"/>
              </a:rPr>
              <a:t> is 10 or 20, </a:t>
            </a:r>
            <a:r>
              <a:rPr lang="en-US" sz="1700" dirty="0" err="1" smtClean="0">
                <a:latin typeface="Calibri"/>
                <a:cs typeface="Calibri"/>
              </a:rPr>
              <a:t>p</a:t>
            </a:r>
            <a:r>
              <a:rPr lang="en-US" sz="1700" dirty="0" smtClean="0">
                <a:latin typeface="Calibri"/>
                <a:cs typeface="Calibri"/>
              </a:rPr>
              <a:t> is 0.99 or 0.999 or 0 (no guarantee)</a:t>
            </a:r>
          </a:p>
          <a:p>
            <a:r>
              <a:rPr lang="en-US" sz="2000" dirty="0" smtClean="0">
                <a:latin typeface="Calibri"/>
                <a:cs typeface="Calibri"/>
              </a:rPr>
              <a:t>Execution time: couple of hours in all cases (dominated by </a:t>
            </a:r>
            <a:r>
              <a:rPr lang="en-US" sz="2000" i="1" dirty="0" err="1" smtClean="0">
                <a:latin typeface="Calibri"/>
                <a:cs typeface="Calibri"/>
              </a:rPr>
              <a:t>p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= 1)</a:t>
            </a:r>
          </a:p>
          <a:p>
            <a:pPr marL="622300" lvl="1" indent="-255588" eaLnBrk="1" hangingPunct="1">
              <a:spcAft>
                <a:spcPts val="1200"/>
              </a:spcAft>
              <a:buNone/>
            </a:pPr>
            <a: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  <a:t/>
            </a:r>
            <a:b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</a:br>
            <a: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  <a:t/>
            </a:r>
            <a:b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</a:br>
            <a:endParaRPr lang="en-US" altLang="zh-CN" sz="2100" dirty="0" smtClean="0">
              <a:latin typeface="Calibri"/>
              <a:ea typeface="Calibri" pitchFamily="34" charset="0"/>
              <a:cs typeface="Calibri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location_unicity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71800" y="2209800"/>
            <a:ext cx="3505200" cy="26288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38200" y="2590800"/>
            <a:ext cx="4343400" cy="2133600"/>
            <a:chOff x="838200" y="2590800"/>
            <a:chExt cx="4343400" cy="2133600"/>
          </a:xfrm>
        </p:grpSpPr>
        <p:grpSp>
          <p:nvGrpSpPr>
            <p:cNvPr id="3" name="Group 23"/>
            <p:cNvGrpSpPr/>
            <p:nvPr/>
          </p:nvGrpSpPr>
          <p:grpSpPr>
            <a:xfrm>
              <a:off x="838200" y="2590800"/>
              <a:ext cx="4343400" cy="2133600"/>
              <a:chOff x="-1353190" y="4572000"/>
              <a:chExt cx="4070990" cy="2133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67625" y="4572000"/>
                <a:ext cx="1950175" cy="21336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21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1353190" y="5448301"/>
                <a:ext cx="1603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 smtClean="0">
                    <a:latin typeface="Wingdings"/>
                    <a:ea typeface="Wingdings"/>
                    <a:cs typeface="Wingdings"/>
                  </a:rPr>
                  <a:t></a:t>
                </a:r>
                <a:r>
                  <a:rPr lang="en-US" altLang="zh-CN" sz="2000" dirty="0" smtClean="0">
                    <a:latin typeface="Calibri"/>
                    <a:ea typeface="Wingdings"/>
                    <a:cs typeface="Calibri"/>
                  </a:rPr>
                  <a:t> 1 </a:t>
                </a:r>
                <a:r>
                  <a:rPr lang="en-US" altLang="zh-CN" sz="2000" dirty="0" smtClean="0">
                    <a:latin typeface="Calibri"/>
                    <a:ea typeface="ＭＳ ゴシック"/>
                    <a:cs typeface="Calibri"/>
                  </a:rPr>
                  <a:t>≤</a:t>
                </a:r>
                <a:r>
                  <a:rPr lang="en-US" altLang="zh-CN" sz="2000" dirty="0" smtClean="0">
                    <a:latin typeface="Calibri"/>
                    <a:ea typeface="Calibri" pitchFamily="34" charset="0"/>
                    <a:cs typeface="Calibri"/>
                  </a:rPr>
                  <a:t> </a:t>
                </a:r>
                <a:r>
                  <a:rPr lang="en-US" altLang="zh-CN" sz="2000" dirty="0" err="1" smtClean="0">
                    <a:latin typeface="Calibri"/>
                    <a:ea typeface="Calibri" pitchFamily="34" charset="0"/>
                    <a:cs typeface="Calibri"/>
                  </a:rPr>
                  <a:t>m</a:t>
                </a:r>
                <a:r>
                  <a:rPr lang="en-US" altLang="zh-CN" sz="2000" dirty="0" smtClean="0">
                    <a:latin typeface="Calibri"/>
                    <a:ea typeface="Calibri" pitchFamily="34" charset="0"/>
                    <a:cs typeface="Calibri"/>
                  </a:rPr>
                  <a:t> ≤ 11</a:t>
                </a:r>
                <a:endParaRPr lang="en-US" sz="2000" dirty="0"/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>
              <a:off x="2514600" y="3619501"/>
              <a:ext cx="5334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304800" y="1543050"/>
            <a:ext cx="8682337" cy="5314950"/>
            <a:chOff x="304800" y="1543050"/>
            <a:chExt cx="8682337" cy="5314950"/>
          </a:xfrm>
        </p:grpSpPr>
        <p:pic>
          <p:nvPicPr>
            <p:cNvPr id="16" name="Picture 15" descr="anonymized_99_m_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648200" y="1543050"/>
              <a:ext cx="3657600" cy="2743200"/>
            </a:xfrm>
            <a:prstGeom prst="rect">
              <a:avLst/>
            </a:prstGeom>
          </p:spPr>
        </p:pic>
        <p:pic>
          <p:nvPicPr>
            <p:cNvPr id="20" name="Picture 19" descr="anonymized_999_m_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648200" y="4114800"/>
              <a:ext cx="3657600" cy="2743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61699" y="2667000"/>
              <a:ext cx="781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p</a:t>
              </a:r>
              <a:r>
                <a:rPr lang="en-US" dirty="0" smtClean="0"/>
                <a:t>=.99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7200" y="5181600"/>
              <a:ext cx="909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dirty="0" smtClean="0"/>
                <a:t>=.999</a:t>
              </a:r>
              <a:endParaRPr lang="en-US" dirty="0"/>
            </a:p>
          </p:txBody>
        </p:sp>
        <p:pic>
          <p:nvPicPr>
            <p:cNvPr id="11" name="Picture 10" descr="original_polys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04800" y="3524250"/>
              <a:ext cx="4419600" cy="33147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81200" y="3371850"/>
              <a:ext cx="1044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Original:</a:t>
              </a:r>
              <a:endParaRPr lang="en-US" dirty="0"/>
            </a:p>
          </p:txBody>
        </p:sp>
      </p:grpSp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Performance 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evaluation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16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00200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Calibri"/>
                <a:cs typeface="Calibri"/>
              </a:rPr>
              <a:t>Privacy </a:t>
            </a:r>
            <a:r>
              <a:rPr lang="en-US" sz="2000" b="1" dirty="0" smtClean="0">
                <a:latin typeface="Calibri"/>
                <a:cs typeface="Calibri"/>
              </a:rPr>
              <a:t>GOAL 1:</a:t>
            </a:r>
          </a:p>
          <a:p>
            <a:pPr>
              <a:spcAft>
                <a:spcPts val="600"/>
              </a:spcAft>
              <a:buFont typeface="Arial"/>
              <a:buChar char="•"/>
              <a:tabLst>
                <a:tab pos="177800" algn="l"/>
              </a:tabLst>
            </a:pPr>
            <a:r>
              <a:rPr lang="en-US" dirty="0" smtClean="0">
                <a:latin typeface="Calibri"/>
                <a:cs typeface="Calibri"/>
              </a:rPr>
              <a:t>  if </a:t>
            </a:r>
            <a:r>
              <a:rPr lang="en-US" dirty="0" smtClean="0">
                <a:latin typeface="Calibri"/>
                <a:cs typeface="Calibri"/>
              </a:rPr>
              <a:t>1 ≤ </a:t>
            </a:r>
            <a:r>
              <a:rPr lang="en-US" i="1" dirty="0" err="1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 ≤ 4: 20</a:t>
            </a:r>
            <a:r>
              <a:rPr lang="en-US" baseline="30000" dirty="0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-anonymity with prob. </a:t>
            </a:r>
            <a:r>
              <a:rPr lang="en-US" dirty="0" smtClean="0">
                <a:latin typeface="Calibri"/>
                <a:cs typeface="Calibri"/>
              </a:rPr>
              <a:t>1</a:t>
            </a:r>
            <a:endParaRPr lang="en-US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/>
              <a:buChar char="•"/>
              <a:tabLst>
                <a:tab pos="177800" algn="l"/>
              </a:tabLst>
            </a:pPr>
            <a:r>
              <a:rPr lang="en-US" dirty="0" smtClean="0">
                <a:latin typeface="Calibri"/>
                <a:cs typeface="Calibri"/>
              </a:rPr>
              <a:t>  if </a:t>
            </a:r>
            <a:r>
              <a:rPr lang="en-US" i="1" dirty="0" err="1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 = 5, 20</a:t>
            </a:r>
            <a:r>
              <a:rPr lang="en-US" baseline="30000" dirty="0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-anonymity with prob.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p</a:t>
            </a:r>
            <a:endParaRPr lang="en-US" i="1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/>
              <a:buChar char="•"/>
              <a:tabLst>
                <a:tab pos="177800" algn="l"/>
              </a:tabLst>
            </a:pP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smtClean="0">
                <a:latin typeface="Calibri"/>
                <a:cs typeface="Calibri"/>
              </a:rPr>
              <a:t>if </a:t>
            </a:r>
            <a:r>
              <a:rPr lang="en-US" i="1" dirty="0" err="1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 ≥ </a:t>
            </a:r>
            <a:r>
              <a:rPr lang="en-US" dirty="0" smtClean="0">
                <a:latin typeface="Calibri"/>
                <a:cs typeface="Calibri"/>
              </a:rPr>
              <a:t>5</a:t>
            </a:r>
            <a:r>
              <a:rPr lang="en-US" i="1" dirty="0" smtClean="0">
                <a:latin typeface="Calibri"/>
                <a:cs typeface="Calibri"/>
              </a:rPr>
              <a:t>, </a:t>
            </a:r>
            <a:r>
              <a:rPr lang="en-US" i="1" dirty="0" err="1" smtClean="0">
                <a:latin typeface="Calibri"/>
                <a:cs typeface="Calibri"/>
              </a:rPr>
              <a:t>p</a:t>
            </a:r>
            <a:r>
              <a:rPr lang="en-US" i="1" dirty="0" smtClean="0">
                <a:latin typeface="Calibri"/>
                <a:cs typeface="Calibri"/>
              </a:rPr>
              <a:t> = 0 (no guarantee)</a:t>
            </a:r>
            <a:endParaRPr lang="en-US" i="1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381000" y="1600200"/>
            <a:ext cx="8763000" cy="5257800"/>
            <a:chOff x="381000" y="1600200"/>
            <a:chExt cx="8763000" cy="5257800"/>
          </a:xfrm>
        </p:grpSpPr>
        <p:pic>
          <p:nvPicPr>
            <p:cNvPr id="15" name="Picture 14" descr="anonymized_999_m_1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876800" y="4124325"/>
              <a:ext cx="3644900" cy="2733675"/>
            </a:xfrm>
            <a:prstGeom prst="rect">
              <a:avLst/>
            </a:prstGeom>
          </p:spPr>
        </p:pic>
        <p:pic>
          <p:nvPicPr>
            <p:cNvPr id="13" name="Picture 12" descr="anonymized_99_m_1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876800" y="1600200"/>
              <a:ext cx="3581400" cy="26860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61699" y="2667000"/>
              <a:ext cx="781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p</a:t>
              </a:r>
              <a:r>
                <a:rPr lang="en-US" dirty="0" smtClean="0"/>
                <a:t>=.99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4063" y="5181600"/>
              <a:ext cx="909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dirty="0" smtClean="0"/>
                <a:t>=.999</a:t>
              </a:r>
              <a:endParaRPr lang="en-US" dirty="0"/>
            </a:p>
          </p:txBody>
        </p:sp>
        <p:pic>
          <p:nvPicPr>
            <p:cNvPr id="11" name="Picture 10" descr="original_polys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81000" y="3429000"/>
              <a:ext cx="4419600" cy="33147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7400" y="3276600"/>
              <a:ext cx="1044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Original:</a:t>
              </a:r>
              <a:endParaRPr lang="en-US" dirty="0"/>
            </a:p>
          </p:txBody>
        </p:sp>
      </p:grpSp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Performance 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evaluation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17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00200"/>
            <a:ext cx="4572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Calibri"/>
                <a:cs typeface="Calibri"/>
              </a:rPr>
              <a:t>Privacy </a:t>
            </a:r>
            <a:r>
              <a:rPr lang="en-US" sz="2000" b="1" dirty="0" smtClean="0">
                <a:latin typeface="Calibri"/>
                <a:cs typeface="Calibri"/>
              </a:rPr>
              <a:t>GOAL 2:</a:t>
            </a:r>
          </a:p>
          <a:p>
            <a:pPr>
              <a:spcAft>
                <a:spcPts val="600"/>
              </a:spcAft>
              <a:buFont typeface="Arial"/>
              <a:buChar char="•"/>
              <a:tabLst>
                <a:tab pos="177800" algn="l"/>
              </a:tabLst>
            </a:pPr>
            <a:r>
              <a:rPr lang="en-US" dirty="0" smtClean="0">
                <a:latin typeface="Calibri"/>
                <a:cs typeface="Calibri"/>
              </a:rPr>
              <a:t>  if </a:t>
            </a:r>
            <a:r>
              <a:rPr lang="en-US" dirty="0" smtClean="0">
                <a:latin typeface="Calibri"/>
                <a:cs typeface="Calibri"/>
              </a:rPr>
              <a:t>1 ≤ </a:t>
            </a:r>
            <a:r>
              <a:rPr lang="en-US" i="1" dirty="0" err="1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 ≤ 4: 20</a:t>
            </a:r>
            <a:r>
              <a:rPr lang="en-US" baseline="30000" dirty="0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-anonymity with prob. </a:t>
            </a:r>
            <a:r>
              <a:rPr lang="en-US" dirty="0" smtClean="0">
                <a:latin typeface="Calibri"/>
                <a:cs typeface="Calibri"/>
              </a:rPr>
              <a:t>1</a:t>
            </a:r>
            <a:endParaRPr lang="en-US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/>
              <a:buChar char="•"/>
              <a:tabLst>
                <a:tab pos="177800" algn="l"/>
              </a:tabLst>
            </a:pPr>
            <a:r>
              <a:rPr lang="en-US" dirty="0" smtClean="0">
                <a:latin typeface="Calibri"/>
                <a:cs typeface="Calibri"/>
              </a:rPr>
              <a:t>  if 5 ≤ </a:t>
            </a:r>
            <a:r>
              <a:rPr lang="en-US" i="1" dirty="0" err="1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 ≤ 11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20</a:t>
            </a:r>
            <a:r>
              <a:rPr lang="en-US" baseline="30000" dirty="0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-anonymity with prob.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p</a:t>
            </a:r>
            <a:endParaRPr lang="en-US" i="1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Average partition size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18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5" name="Rectangle 3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/>
          <a:lstStyle/>
          <a:p>
            <a:pPr lvl="1" eaLnBrk="1" hangingPunct="1">
              <a:spcAft>
                <a:spcPts val="1200"/>
              </a:spcAft>
            </a:pP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Average territory of the aggregated cells </a:t>
            </a:r>
          </a:p>
          <a:p>
            <a:pPr marL="622300" lvl="1" indent="-255588" eaLnBrk="1" hangingPunct="1">
              <a:spcAft>
                <a:spcPts val="1200"/>
              </a:spcAft>
              <a:buNone/>
            </a:pPr>
            <a: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  <a:t/>
            </a:r>
            <a:b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</a:br>
            <a: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  <a:t/>
            </a:r>
            <a:br>
              <a:rPr lang="en-US" altLang="zh-CN" sz="2100" dirty="0" smtClean="0">
                <a:latin typeface="Calibri"/>
                <a:ea typeface="Calibri" pitchFamily="34" charset="0"/>
                <a:cs typeface="Calibri"/>
              </a:rPr>
            </a:br>
            <a:endParaRPr lang="en-US" altLang="zh-CN" sz="2100" dirty="0" smtClean="0">
              <a:latin typeface="Calibri"/>
              <a:ea typeface="Calibri" pitchFamily="34" charset="0"/>
              <a:cs typeface="Calibri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area_9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2438400"/>
            <a:ext cx="4114800" cy="3086100"/>
          </a:xfrm>
          <a:prstGeom prst="rect">
            <a:avLst/>
          </a:prstGeom>
        </p:spPr>
      </p:pic>
      <p:pic>
        <p:nvPicPr>
          <p:cNvPr id="17" name="Picture 16" descr="area_99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24400" y="2438400"/>
            <a:ext cx="4114800" cy="3086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2286000"/>
            <a:ext cx="90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= .99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2286000"/>
            <a:ext cx="103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= .999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Conclusions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19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81000" y="16764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800" b="1" kern="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 is guaranteed with certain confidence</a:t>
            </a:r>
            <a:endParaRPr lang="en-US" altLang="zh-CN" sz="2800" b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762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Adversarial knowledge is limited to any </a:t>
            </a:r>
            <a:r>
              <a:rPr lang="en-US" altLang="zh-CN" sz="2400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items</a:t>
            </a: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762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Probabilistic relaxation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improves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scalability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and utility</a:t>
            </a: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Proposed </a:t>
            </a:r>
            <a:r>
              <a:rPr lang="en-US" altLang="zh-CN" sz="2800" b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anonymization</a:t>
            </a: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to achieve this guarantee</a:t>
            </a:r>
          </a:p>
          <a:p>
            <a:pPr marL="776288" lvl="2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Running time is polynomial in </a:t>
            </a:r>
            <a:r>
              <a:rPr lang="en-US" altLang="zh-CN" sz="2400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dataset size, and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universe size</a:t>
            </a: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Is it enough? If so, how to choose </a:t>
            </a:r>
            <a:r>
              <a:rPr lang="en-US" altLang="zh-CN" sz="2800" b="1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zh-CN" sz="2800" b="1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zh-CN" sz="2800" b="1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altLang="zh-CN" sz="28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</a:p>
          <a:p>
            <a:pPr marL="776288" lvl="2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Perform Privacy Risk Analysis</a:t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defRPr/>
            </a:pPr>
            <a:endParaRPr lang="en-US" altLang="zh-CN" sz="2400" i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8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8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8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"/>
                <a:cs typeface="Calibri"/>
              </a:rPr>
              <a:t>Overview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Motivation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Background: k</a:t>
            </a:r>
            <a:r>
              <a:rPr lang="en-US" sz="2400" baseline="30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-anonymity</a:t>
            </a:r>
          </a:p>
          <a:p>
            <a:pPr>
              <a:spcAft>
                <a:spcPts val="600"/>
              </a:spcAft>
            </a:pPr>
            <a:r>
              <a:rPr lang="en-US" altLang="zh-CN" sz="2400" dirty="0" smtClean="0">
                <a:latin typeface="Calibri"/>
                <a:cs typeface="Calibri"/>
              </a:rPr>
              <a:t>Why </a:t>
            </a:r>
            <a:r>
              <a:rPr lang="en-US" sz="2400" dirty="0" smtClean="0">
                <a:latin typeface="Calibri"/>
                <a:cs typeface="Calibri"/>
              </a:rPr>
              <a:t>k</a:t>
            </a:r>
            <a:r>
              <a:rPr lang="en-US" sz="2400" baseline="30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anonymity is impractical?</a:t>
            </a:r>
          </a:p>
          <a:p>
            <a:pPr>
              <a:spcAft>
                <a:spcPts val="600"/>
              </a:spcAft>
            </a:pP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Relaxation of </a:t>
            </a:r>
            <a:r>
              <a:rPr lang="en-US" sz="2400" dirty="0" smtClean="0">
                <a:latin typeface="Calibri"/>
                <a:cs typeface="Calibri"/>
              </a:rPr>
              <a:t>k</a:t>
            </a:r>
            <a:r>
              <a:rPr lang="en-US" sz="2400" baseline="30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anonymity: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Probabilistic </a:t>
            </a:r>
            <a:r>
              <a:rPr lang="en-US" sz="2400" dirty="0" smtClean="0">
                <a:latin typeface="Calibri"/>
                <a:cs typeface="Calibri"/>
              </a:rPr>
              <a:t>k</a:t>
            </a:r>
            <a:r>
              <a:rPr lang="en-US" sz="2400" baseline="30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anonymity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How to </a:t>
            </a:r>
            <a:r>
              <a:rPr lang="en-US" sz="2400" dirty="0" err="1" smtClean="0">
                <a:latin typeface="Calibri"/>
                <a:cs typeface="Calibri"/>
              </a:rPr>
              <a:t>anonymize</a:t>
            </a:r>
            <a:r>
              <a:rPr lang="en-US" sz="2400" dirty="0" smtClean="0">
                <a:latin typeface="Calibri"/>
                <a:cs typeface="Calibri"/>
              </a:rPr>
              <a:t> to have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Calibri" pitchFamily="34" charset="0"/>
                <a:cs typeface="Calibri"/>
              </a:rPr>
              <a:t>p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robabilistic </a:t>
            </a:r>
            <a:r>
              <a:rPr lang="en-US" sz="2400" dirty="0" smtClean="0">
                <a:latin typeface="Calibri"/>
                <a:cs typeface="Calibri"/>
              </a:rPr>
              <a:t>k</a:t>
            </a:r>
            <a:r>
              <a:rPr lang="en-US" sz="2400" baseline="30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anonymity?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Performance evaluation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Conclusions</a:t>
            </a:r>
          </a:p>
          <a:p>
            <a:pPr lvl="1"/>
            <a:endParaRPr lang="en-US" sz="2000" i="1" dirty="0" smtClean="0">
              <a:latin typeface="Arial"/>
              <a:cs typeface="Arial"/>
            </a:endParaRPr>
          </a:p>
          <a:p>
            <a:pPr lvl="1"/>
            <a:endParaRPr lang="en-US" sz="2000" i="1" dirty="0" smtClean="0">
              <a:latin typeface="Arial"/>
              <a:cs typeface="Arial"/>
            </a:endParaRPr>
          </a:p>
          <a:p>
            <a:pPr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sz="2700" dirty="0" smtClean="0">
              <a:latin typeface="Arial"/>
              <a:cs typeface="Arial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2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Thank You!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20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81000" y="15240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defRPr/>
            </a:pPr>
            <a:endParaRPr lang="en-US" altLang="zh-CN" sz="2400" i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8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8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8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505200"/>
            <a:ext cx="159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 (</a:t>
            </a:r>
            <a:r>
              <a:rPr lang="en-US" sz="3600" dirty="0" smtClean="0"/>
              <a:t>&amp;</a:t>
            </a:r>
            <a:r>
              <a:rPr lang="en-US" sz="3600" dirty="0" smtClean="0"/>
              <a:t>A)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MCMC for sampling </a:t>
            </a:r>
            <a:r>
              <a:rPr lang="en-US" b="1" i="1" dirty="0" err="1" smtClean="0">
                <a:latin typeface="Calibri"/>
                <a:cs typeface="Calibri"/>
              </a:rPr>
              <a:t>m</a:t>
            </a:r>
            <a:r>
              <a:rPr lang="en-US" b="1" dirty="0" err="1" smtClean="0">
                <a:latin typeface="Calibri"/>
                <a:cs typeface="Calibri"/>
              </a:rPr>
              <a:t>-itemsets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lvl="5">
              <a:buNone/>
            </a:pPr>
            <a:endParaRPr lang="en-US" dirty="0" smtClean="0"/>
          </a:p>
          <a:p>
            <a:pPr marL="0" indent="0">
              <a:buNone/>
              <a:tabLst>
                <a:tab pos="622300" algn="l"/>
              </a:tabLst>
            </a:pPr>
            <a:r>
              <a:rPr lang="en-US" sz="2200" dirty="0" smtClean="0">
                <a:solidFill>
                  <a:schemeClr val="accent2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Start </a:t>
            </a:r>
            <a:r>
              <a:rPr lang="en-US" sz="2400" dirty="0" smtClean="0">
                <a:latin typeface="Calibri"/>
                <a:cs typeface="Calibri"/>
              </a:rPr>
              <a:t>with any existing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items in the </a:t>
            </a:r>
            <a:r>
              <a:rPr lang="en-US" sz="2400" dirty="0">
                <a:latin typeface="Calibri"/>
                <a:cs typeface="Calibri"/>
              </a:rPr>
              <a:t>dataset.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b="1" dirty="0" smtClean="0">
                <a:latin typeface="Calibri"/>
                <a:cs typeface="Calibri"/>
              </a:rPr>
              <a:t>	REPEAT</a:t>
            </a:r>
            <a:endParaRPr lang="en-US" sz="2400" b="1" dirty="0">
              <a:latin typeface="Calibri"/>
              <a:cs typeface="Calibri"/>
            </a:endParaRP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b="1" dirty="0" smtClean="0">
                <a:latin typeface="Calibri"/>
                <a:cs typeface="Calibri"/>
              </a:rPr>
              <a:t>	1. </a:t>
            </a:r>
            <a:r>
              <a:rPr lang="en-US" sz="2400" b="1" dirty="0">
                <a:latin typeface="Calibri"/>
                <a:cs typeface="Calibri"/>
              </a:rPr>
              <a:t>PROPOSAL: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1.1 </a:t>
            </a:r>
            <a:r>
              <a:rPr lang="en-US" sz="2400" dirty="0">
                <a:latin typeface="Calibri"/>
                <a:cs typeface="Calibri"/>
              </a:rPr>
              <a:t>sample a user uniformly at random 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1.2</a:t>
            </a:r>
            <a:r>
              <a:rPr lang="en-US" sz="2400" dirty="0" smtClean="0">
                <a:latin typeface="Calibri"/>
                <a:cs typeface="Calibri"/>
              </a:rPr>
              <a:t>  select </a:t>
            </a:r>
            <a:r>
              <a:rPr lang="en-US" sz="2400" dirty="0" err="1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 items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 from this user also uniformly at random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b="1" dirty="0" smtClean="0">
                <a:latin typeface="Calibri"/>
                <a:cs typeface="Calibri"/>
              </a:rPr>
              <a:t>	2</a:t>
            </a:r>
            <a:r>
              <a:rPr lang="en-US" sz="2400" b="1" dirty="0">
                <a:latin typeface="Calibri"/>
                <a:cs typeface="Calibri"/>
              </a:rPr>
              <a:t>. PROBABILISTIC ACCEPTANCE: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2.1 </a:t>
            </a:r>
            <a:r>
              <a:rPr lang="en-US" sz="2400" dirty="0">
                <a:latin typeface="Calibri"/>
                <a:cs typeface="Calibri"/>
              </a:rPr>
              <a:t>accept it (i.e., S=C) with a probability, which is 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dirty="0">
                <a:latin typeface="Calibri"/>
                <a:cs typeface="Calibri"/>
              </a:rPr>
              <a:t>		</a:t>
            </a:r>
            <a:r>
              <a:rPr lang="en-US" sz="2400" dirty="0" smtClean="0">
                <a:latin typeface="Calibri"/>
                <a:cs typeface="Calibri"/>
              </a:rPr>
              <a:t>	min</a:t>
            </a:r>
            <a:r>
              <a:rPr lang="en-US" sz="2400" dirty="0">
                <a:latin typeface="Calibri"/>
                <a:cs typeface="Calibri"/>
              </a:rPr>
              <a:t>(1, </a:t>
            </a:r>
            <a:r>
              <a:rPr lang="en-US" sz="2400" dirty="0" err="1">
                <a:latin typeface="Calibri"/>
                <a:cs typeface="Calibri"/>
              </a:rPr>
              <a:t>Pr</a:t>
            </a:r>
            <a:r>
              <a:rPr lang="en-US" sz="2400" dirty="0">
                <a:latin typeface="Calibri"/>
                <a:cs typeface="Calibri"/>
              </a:rPr>
              <a:t>[“S is proposed”]/</a:t>
            </a:r>
            <a:r>
              <a:rPr lang="en-US" sz="2400" dirty="0" err="1">
                <a:latin typeface="Calibri"/>
                <a:cs typeface="Calibri"/>
              </a:rPr>
              <a:t>Pr</a:t>
            </a:r>
            <a:r>
              <a:rPr lang="en-US" sz="2400" dirty="0">
                <a:latin typeface="Calibri"/>
                <a:cs typeface="Calibri"/>
              </a:rPr>
              <a:t>[“C is proposed”])</a:t>
            </a:r>
          </a:p>
          <a:p>
            <a:pPr marL="0" indent="0">
              <a:buNone/>
              <a:tabLst>
                <a:tab pos="622300" algn="l"/>
              </a:tabLst>
            </a:pPr>
            <a:r>
              <a:rPr lang="en-US" sz="2400" dirty="0" smtClean="0">
                <a:latin typeface="Calibri"/>
                <a:cs typeface="Calibri"/>
              </a:rPr>
              <a:t>	</a:t>
            </a:r>
            <a:r>
              <a:rPr lang="en-US" sz="2400" b="1" dirty="0" smtClean="0">
                <a:latin typeface="Calibri"/>
                <a:cs typeface="Calibri"/>
              </a:rPr>
              <a:t>UNTIL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Convergence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8AEE45B-6E19-ED4E-BDF8-241CB08698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71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European Data Protection law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22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81000" y="17526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personal data is any information relating to an identified or identifiable individual</a:t>
            </a:r>
          </a:p>
          <a:p>
            <a:pPr marL="7762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can be used to identify him or her, and to know his/her habits </a:t>
            </a:r>
          </a:p>
          <a:p>
            <a:pPr marL="776288" lvl="1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account must be taken of all the means available […] to determine whether a person is identifiable</a:t>
            </a: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000" b="1" i="1" kern="0" dirty="0" smtClean="0">
                <a:latin typeface=""/>
                <a:ea typeface="Calibri" pitchFamily="34" charset="0"/>
                <a:cs typeface=""/>
              </a:rPr>
              <a:t>any</a:t>
            </a: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 processing of </a:t>
            </a:r>
            <a:r>
              <a:rPr lang="en-US" altLang="zh-CN" sz="2000" b="1" i="1" kern="0" dirty="0" smtClean="0">
                <a:latin typeface=""/>
                <a:ea typeface="Calibri" pitchFamily="34" charset="0"/>
                <a:cs typeface=""/>
              </a:rPr>
              <a:t>any</a:t>
            </a: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 personal data must be (1) transparent (to the individual), (2) for specified explicit </a:t>
            </a:r>
            <a:r>
              <a:rPr lang="en-US" altLang="zh-CN" sz="2000" kern="0" dirty="0" err="1" smtClean="0">
                <a:latin typeface=""/>
                <a:ea typeface="Calibri" pitchFamily="34" charset="0"/>
                <a:cs typeface=""/>
              </a:rPr>
              <a:t>purpose(s</a:t>
            </a: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), (3) r</a:t>
            </a:r>
            <a:r>
              <a:rPr lang="en-US" sz="2000" dirty="0" smtClean="0"/>
              <a:t>elevant and not excessive in relation to these purposes</a:t>
            </a: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000" kern="0" dirty="0" smtClean="0">
                <a:latin typeface=""/>
                <a:ea typeface="Calibri" pitchFamily="34" charset="0"/>
                <a:cs typeface=""/>
              </a:rPr>
              <a:t>Legally nonbinding: </a:t>
            </a:r>
            <a:r>
              <a:rPr lang="en-US" altLang="zh-CN" sz="2000" dirty="0" smtClean="0"/>
              <a:t>a</a:t>
            </a:r>
            <a:r>
              <a:rPr lang="en-US" sz="2000" dirty="0" smtClean="0"/>
              <a:t>ll member states have enacted their own data protection legislation</a:t>
            </a: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r>
              <a:rPr lang="en-US" altLang="zh-CN" sz="2000" b="1" kern="0" dirty="0" err="1" smtClean="0">
                <a:latin typeface=""/>
                <a:ea typeface="Calibri" pitchFamily="34" charset="0"/>
                <a:cs typeface=""/>
              </a:rPr>
              <a:t>Anonymized</a:t>
            </a:r>
            <a:r>
              <a:rPr lang="en-US" altLang="zh-CN" sz="2000" b="1" kern="0" dirty="0" smtClean="0">
                <a:latin typeface=""/>
                <a:ea typeface="Calibri" pitchFamily="34" charset="0"/>
                <a:cs typeface=""/>
              </a:rPr>
              <a:t> data is considered to be non-personal data, and as such, the directive does not apply to that  </a:t>
            </a:r>
          </a:p>
          <a:p>
            <a:pPr marL="319088" indent="-319088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defRPr/>
            </a:pPr>
            <a:endParaRPr lang="en-US" altLang="zh-CN" sz="2400" kern="0" dirty="0" smtClean="0">
              <a:latin typeface=""/>
              <a:ea typeface="Calibri" pitchFamily="34" charset="0"/>
              <a:cs typeface="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"/>
                <a:cs typeface="Calibri"/>
              </a:rPr>
              <a:t>De-identification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P</a:t>
            </a:r>
            <a:r>
              <a:rPr lang="en-US" altLang="zh-CN" sz="2400" b="1" dirty="0" smtClean="0">
                <a:latin typeface="Calibri"/>
                <a:ea typeface="Calibri" pitchFamily="34" charset="0"/>
                <a:cs typeface="Calibri"/>
              </a:rPr>
              <a:t>ersonal </a:t>
            </a:r>
            <a:r>
              <a:rPr lang="en-US" altLang="zh-CN" sz="2400" b="1" dirty="0" smtClean="0">
                <a:latin typeface="Calibri"/>
                <a:ea typeface="Calibri" pitchFamily="34" charset="0"/>
                <a:cs typeface="Calibri"/>
              </a:rPr>
              <a:t>data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 is any information relating to an identified or identifiable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>individual </a:t>
            </a:r>
            <a:r>
              <a:rPr lang="en-US" sz="2400" dirty="0" smtClean="0">
                <a:latin typeface="Calibri"/>
                <a:cs typeface="Calibri"/>
              </a:rPr>
              <a:t>(EU </a:t>
            </a:r>
            <a:r>
              <a:rPr lang="en-US" sz="2400" dirty="0" smtClean="0">
                <a:latin typeface="Calibri"/>
                <a:cs typeface="Calibri"/>
              </a:rPr>
              <a:t>Directive 95/46/EC)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  <a:t/>
            </a:r>
            <a:br>
              <a:rPr lang="en-US" altLang="zh-CN" sz="2400" dirty="0" smtClean="0">
                <a:latin typeface="Calibri"/>
                <a:ea typeface="Calibri" pitchFamily="34" charset="0"/>
                <a:cs typeface="Calibri"/>
              </a:rPr>
            </a:br>
            <a:endParaRPr lang="en-US" sz="2700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De-identification </a:t>
            </a:r>
            <a:r>
              <a:rPr lang="en-US" sz="2400" dirty="0" smtClean="0">
                <a:latin typeface="Calibri"/>
                <a:cs typeface="Calibri"/>
              </a:rPr>
              <a:t>breaks links between individuals’ identity and their data (records)</a:t>
            </a: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Regulations apply </a:t>
            </a:r>
            <a:r>
              <a:rPr lang="en-US" sz="2400" dirty="0" smtClean="0">
                <a:latin typeface="Calibri"/>
                <a:cs typeface="Calibri"/>
              </a:rPr>
              <a:t>only to </a:t>
            </a:r>
            <a:r>
              <a:rPr lang="en-US" sz="2400" b="1" dirty="0" smtClean="0">
                <a:latin typeface="Calibri"/>
                <a:cs typeface="Calibri"/>
              </a:rPr>
              <a:t>personal data</a:t>
            </a:r>
            <a:r>
              <a:rPr lang="en-US" sz="2400" b="1" dirty="0" smtClean="0">
                <a:latin typeface="Calibri"/>
                <a:cs typeface="Calibri"/>
              </a:rPr>
              <a:t>! </a:t>
            </a:r>
            <a:br>
              <a:rPr lang="en-US" sz="2400" b="1" dirty="0" smtClean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De</a:t>
            </a:r>
            <a:r>
              <a:rPr lang="en-US" sz="2400" b="1" dirty="0" smtClean="0">
                <a:latin typeface="Calibri"/>
                <a:cs typeface="Calibri"/>
              </a:rPr>
              <a:t>-identified data is non-personal data</a:t>
            </a:r>
            <a:r>
              <a:rPr lang="en-US" sz="2400" dirty="0" smtClean="0">
                <a:latin typeface="Calibri"/>
                <a:cs typeface="Calibri"/>
              </a:rPr>
              <a:t> and hence out of the </a:t>
            </a:r>
            <a:r>
              <a:rPr lang="en-US" sz="2400" dirty="0" smtClean="0">
                <a:latin typeface="Calibri"/>
                <a:cs typeface="Calibri"/>
              </a:rPr>
              <a:t>regulation</a:t>
            </a:r>
          </a:p>
          <a:p>
            <a:pPr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NOTE: de-identification does NOT include the control of (sensitive) attribute inference </a:t>
            </a:r>
            <a:endParaRPr lang="en-US" sz="2400" dirty="0" smtClean="0">
              <a:latin typeface="Calibri"/>
              <a:cs typeface="Calibri"/>
            </a:endParaRPr>
          </a:p>
          <a:p>
            <a:pPr lvl="1"/>
            <a:endParaRPr lang="en-US" sz="2100" dirty="0" smtClean="0">
              <a:latin typeface="Calibri"/>
              <a:cs typeface="Calibri"/>
            </a:endParaRPr>
          </a:p>
          <a:p>
            <a:pPr lvl="1">
              <a:buNone/>
            </a:pPr>
            <a:endParaRPr lang="en-US" dirty="0" smtClean="0">
              <a:latin typeface="Arial"/>
              <a:cs typeface="Arial"/>
            </a:endParaRPr>
          </a:p>
          <a:p>
            <a:pPr lvl="1"/>
            <a:endParaRPr lang="en-US" sz="2000" i="1" dirty="0" smtClean="0">
              <a:latin typeface="Arial"/>
              <a:cs typeface="Arial"/>
            </a:endParaRPr>
          </a:p>
          <a:p>
            <a:pPr lvl="1"/>
            <a:endParaRPr lang="en-US" sz="2000" i="1" dirty="0" smtClean="0">
              <a:latin typeface="Arial"/>
              <a:cs typeface="Arial"/>
            </a:endParaRPr>
          </a:p>
          <a:p>
            <a:pPr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sz="2700" dirty="0" smtClean="0">
              <a:latin typeface="Arial"/>
              <a:cs typeface="Arial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3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Set-valued data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4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32721" y="1600200"/>
          <a:ext cx="431127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80"/>
                <a:gridCol w="711800"/>
                <a:gridCol w="726820"/>
                <a:gridCol w="762000"/>
                <a:gridCol w="606006"/>
                <a:gridCol w="809673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Rec</a:t>
                      </a:r>
                      <a:r>
                        <a:rPr lang="en-US" sz="1600" dirty="0" smtClean="0"/>
                        <a:t>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Item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r>
                        <a:rPr lang="en-US" sz="1600" baseline="0" dirty="0" smtClean="0"/>
                        <a:t> n</a:t>
                      </a:r>
                      <a:endParaRPr lang="en-US" sz="16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 bwMode="auto">
          <a:xfrm>
            <a:off x="609600" y="3505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 direct Personal ID in the dataset (e.g., phone numbers)</a:t>
            </a: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Each user has a subset of </a:t>
            </a:r>
            <a:r>
              <a:rPr lang="en-US" altLang="zh-CN" sz="2000" kern="0" noProof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items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(e.g.,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visited locations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watched movies, purchased items,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etc.)</a:t>
            </a:r>
            <a:endParaRPr lang="en-US" altLang="zh-CN" sz="20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0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High-dimensional and sparse data!</a:t>
            </a:r>
            <a:r>
              <a:rPr lang="en-US" altLang="zh-CN" sz="20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br>
              <a:rPr lang="en-US" altLang="zh-CN" sz="20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9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dirty="0" smtClean="0"/>
              <a:t>Y</a:t>
            </a:r>
            <a:r>
              <a:rPr lang="en-US" sz="1600" dirty="0" smtClean="0"/>
              <a:t>.-A. de </a:t>
            </a:r>
            <a:r>
              <a:rPr lang="en-US" sz="1600" dirty="0" err="1" smtClean="0"/>
              <a:t>Montjoye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b="1" i="1" dirty="0" smtClean="0"/>
              <a:t>Unique in the crowd</a:t>
            </a:r>
            <a:r>
              <a:rPr lang="en-US" sz="1600" i="1" dirty="0" smtClean="0"/>
              <a:t>: The privacy bounds of human mobility.</a:t>
            </a:r>
            <a:r>
              <a:rPr lang="en-US" sz="1600" i="1" dirty="0" smtClean="0"/>
              <a:t> </a:t>
            </a:r>
            <a:r>
              <a:rPr lang="en-US" sz="1600" dirty="0" smtClean="0"/>
              <a:t>Nature</a:t>
            </a:r>
            <a:r>
              <a:rPr lang="en-US" sz="1600" dirty="0" smtClean="0"/>
              <a:t>, March 2013</a:t>
            </a:r>
            <a:r>
              <a:rPr lang="en-US" sz="1600" dirty="0" smtClean="0"/>
              <a:t>.</a:t>
            </a: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en-US" sz="16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600" dirty="0" smtClean="0"/>
              <a:t>Y</a:t>
            </a:r>
            <a:r>
              <a:rPr lang="en-US" sz="1600" dirty="0" smtClean="0"/>
              <a:t>.-A. de </a:t>
            </a:r>
            <a:r>
              <a:rPr lang="en-US" sz="1600" dirty="0" err="1" smtClean="0"/>
              <a:t>Montjoye</a:t>
            </a:r>
            <a:r>
              <a:rPr lang="en-US" sz="1600" dirty="0" smtClean="0"/>
              <a:t> </a:t>
            </a:r>
            <a:r>
              <a:rPr lang="en-US" sz="1600" i="1" dirty="0" smtClean="0"/>
              <a:t>et al. </a:t>
            </a:r>
            <a:r>
              <a:rPr lang="en-US" sz="1600" b="1" i="1" dirty="0" smtClean="0"/>
              <a:t>Unique in the shopping mall</a:t>
            </a:r>
            <a:r>
              <a:rPr lang="en-US" sz="1600" i="1" dirty="0" smtClean="0"/>
              <a:t>: On the </a:t>
            </a:r>
            <a:r>
              <a:rPr lang="en-US" sz="1600" i="1" dirty="0" err="1" smtClean="0"/>
              <a:t>reidentifiability</a:t>
            </a:r>
            <a:r>
              <a:rPr lang="en-US" sz="1600" i="1" dirty="0" smtClean="0"/>
              <a:t> of credit card metadata.</a:t>
            </a:r>
            <a:r>
              <a:rPr lang="en-US" sz="1600" dirty="0" smtClean="0"/>
              <a:t> Science</a:t>
            </a:r>
            <a:r>
              <a:rPr lang="en-US" sz="1600" dirty="0" smtClean="0"/>
              <a:t>, </a:t>
            </a:r>
            <a:r>
              <a:rPr lang="en-US" sz="1600" dirty="0" smtClean="0"/>
              <a:t>January 2015.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76288" lvl="1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76288" lvl="1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8821" y="1663700"/>
          <a:ext cx="3581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954"/>
                <a:gridCol w="2767446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Rec</a:t>
                      </a:r>
                      <a:r>
                        <a:rPr lang="en-US" sz="1800" dirty="0" smtClean="0"/>
                        <a:t> 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endParaRPr lang="en-US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{Item</a:t>
                      </a:r>
                      <a:r>
                        <a:rPr lang="en-US" sz="1800" baseline="0" dirty="0" smtClean="0"/>
                        <a:t> 2, Item 3}</a:t>
                      </a:r>
                      <a:endParaRPr lang="en-US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{Item</a:t>
                      </a:r>
                      <a:r>
                        <a:rPr lang="en-US" sz="1800" baseline="0" dirty="0" smtClean="0"/>
                        <a:t> 1, Item 3, Item </a:t>
                      </a:r>
                      <a:r>
                        <a:rPr lang="en-US" sz="1800" baseline="0" dirty="0" err="1" smtClean="0"/>
                        <a:t>n</a:t>
                      </a:r>
                      <a:r>
                        <a:rPr lang="en-US" sz="1800" baseline="0" dirty="0" smtClean="0"/>
                        <a:t>}</a:t>
                      </a:r>
                      <a:endParaRPr lang="en-US" sz="1800" dirty="0" smtClean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4070721" y="2438400"/>
            <a:ext cx="6096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is_voronoi-eps-converted-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52400" y="3429000"/>
            <a:ext cx="4800600" cy="3600450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Privacy tes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t: Location uniqueness 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495800" y="1905000"/>
            <a:ext cx="81534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Derived from Call Data Records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4,427,486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users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1303 towers (i.e., locations)</a:t>
            </a: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01/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09/2007 – 15/10/2007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Mean tower # per user: 11.42 </a:t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(std.dev: 17.23)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Max. tower # user:  422</a:t>
            </a: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5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752600"/>
          <a:ext cx="3581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954"/>
                <a:gridCol w="2767446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Rec</a:t>
                      </a:r>
                      <a:r>
                        <a:rPr lang="en-US" sz="1800" dirty="0" smtClean="0"/>
                        <a:t> 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endParaRPr lang="en-US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{Tower</a:t>
                      </a:r>
                      <a:r>
                        <a:rPr lang="en-US" sz="1800" baseline="0" dirty="0" smtClean="0"/>
                        <a:t> 2, Tower 3}</a:t>
                      </a:r>
                      <a:endParaRPr lang="en-US" sz="18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{Tower</a:t>
                      </a:r>
                      <a:r>
                        <a:rPr lang="en-US" sz="1800" baseline="0" dirty="0" smtClean="0"/>
                        <a:t> 1, Tower 3, Tower 5}</a:t>
                      </a:r>
                      <a:endParaRPr lang="en-US" sz="1800" dirty="0" smtClean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Privacy test: Location 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uniqueness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6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6067" y="642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7526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If the adversary knows </a:t>
            </a:r>
            <a:r>
              <a:rPr lang="en-US" altLang="zh-CN" sz="2000" b="1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towers of a user, what is the probability that the user is the only one who have these towers in the </a:t>
            </a:r>
            <a:r>
              <a:rPr lang="en-US" altLang="zh-CN" sz="20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dataset?</a:t>
            </a: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0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Similar study: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zh-CN" sz="8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600" dirty="0" smtClean="0"/>
              <a:t>Y</a:t>
            </a:r>
            <a:r>
              <a:rPr lang="en-US" sz="1600" dirty="0" smtClean="0"/>
              <a:t>.-A. de </a:t>
            </a:r>
            <a:r>
              <a:rPr lang="en-US" sz="1600" dirty="0" err="1" smtClean="0"/>
              <a:t>Montjoye</a:t>
            </a:r>
            <a:r>
              <a:rPr lang="en-US" sz="1600" dirty="0" smtClean="0"/>
              <a:t>, C. A. Hidalgo, M. </a:t>
            </a:r>
            <a:r>
              <a:rPr lang="en-US" sz="1600" dirty="0" err="1" smtClean="0"/>
              <a:t>Verleysen</a:t>
            </a:r>
            <a:r>
              <a:rPr lang="en-US" sz="1600" dirty="0" smtClean="0"/>
              <a:t>, and V. D. </a:t>
            </a:r>
            <a:r>
              <a:rPr lang="en-US" sz="1600" dirty="0" err="1" smtClean="0"/>
              <a:t>Blondel</a:t>
            </a:r>
            <a:r>
              <a:rPr lang="en-US" sz="1600" dirty="0" smtClean="0"/>
              <a:t>. </a:t>
            </a:r>
            <a:r>
              <a:rPr lang="en-US" sz="1600" i="1" dirty="0" smtClean="0"/>
              <a:t>Unique in the crowd: The privacy bounds of human mobility. </a:t>
            </a:r>
            <a:r>
              <a:rPr lang="en-US" sz="1600" dirty="0" smtClean="0"/>
              <a:t>Scientific Reports, Nature, March 2013</a:t>
            </a:r>
            <a:r>
              <a:rPr lang="en-US" sz="1600" dirty="0" smtClean="0"/>
              <a:t>.</a:t>
            </a:r>
            <a:endParaRPr lang="en-US" altLang="zh-CN" sz="16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76288" lvl="1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76288" lvl="1" indent="-319088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endParaRPr lang="en-US" altLang="zh-CN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uniquenes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90800" y="24384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Background: </a:t>
            </a:r>
            <a:r>
              <a:rPr lang="en-US" altLang="zh-CN" sz="4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4000" b="1" i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7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 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ANY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items, there are at least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users who have these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items</a:t>
            </a: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if </a:t>
            </a:r>
            <a:r>
              <a:rPr lang="en-US" altLang="zh-CN" sz="21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equals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the 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maximum item number per user, then </a:t>
            </a:r>
            <a:r>
              <a:rPr lang="en-US" altLang="zh-CN" sz="21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1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 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is equivalent to </a:t>
            </a:r>
            <a:r>
              <a:rPr lang="en-US" altLang="zh-CN" sz="21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anonymity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However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altLang="zh-CN" sz="21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 suffers from the curse of 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dimensionality</a:t>
            </a:r>
            <a:r>
              <a:rPr lang="en-US" altLang="zh-CN" sz="21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[1]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(i.e., very bad utility for high-dimensional, sparse data)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Rationale of </a:t>
            </a:r>
            <a:r>
              <a:rPr lang="en-US" altLang="zh-CN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i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-anonymity: adversary is unlikely to know all the items of a user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llows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larger utility by applying fewer generalizations (aggregations)</a:t>
            </a:r>
          </a:p>
          <a:p>
            <a:pPr lvl="1" eaLnBrk="1" hangingPunct="1">
              <a:spcAft>
                <a:spcPts val="1200"/>
              </a:spcAft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400800"/>
            <a:ext cx="7593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[1] C. </a:t>
            </a:r>
            <a:r>
              <a:rPr lang="en-US" sz="1600" dirty="0" smtClean="0"/>
              <a:t>C. </a:t>
            </a:r>
            <a:r>
              <a:rPr lang="en-US" sz="1600" dirty="0" err="1" smtClean="0"/>
              <a:t>Aggarwal</a:t>
            </a:r>
            <a:r>
              <a:rPr lang="en-US" sz="1600" dirty="0" smtClean="0"/>
              <a:t>, </a:t>
            </a:r>
            <a:r>
              <a:rPr lang="en-US" sz="1600" i="1" dirty="0" smtClean="0"/>
              <a:t>On </a:t>
            </a:r>
            <a:r>
              <a:rPr lang="en-US" sz="1600" i="1" dirty="0" smtClean="0"/>
              <a:t>K-anonymity and the Curse of </a:t>
            </a:r>
            <a:r>
              <a:rPr lang="en-US" sz="1600" i="1" dirty="0" smtClean="0"/>
              <a:t>Dimensionality</a:t>
            </a:r>
            <a:r>
              <a:rPr lang="en-US" sz="1600" dirty="0" smtClean="0"/>
              <a:t>, VLDB, 2005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Example: </a:t>
            </a:r>
            <a:r>
              <a:rPr lang="en-US" altLang="zh-CN" sz="4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vs. </a:t>
            </a:r>
            <a:r>
              <a:rPr lang="en-US" altLang="zh-CN" sz="4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4000" b="1" i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anonymity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8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525963"/>
          </a:xfrm>
        </p:spPr>
        <p:txBody>
          <a:bodyPr/>
          <a:lstStyle/>
          <a:p>
            <a:pPr lvl="1" eaLnBrk="1" hangingPunct="1">
              <a:spcAft>
                <a:spcPts val="1200"/>
              </a:spcAft>
              <a:buNone/>
            </a:pPr>
            <a:endParaRPr lang="en-US" altLang="zh-CN" sz="2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887160" y="2041922"/>
            <a:ext cx="6883785" cy="36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-106" charset="2"/>
              <a:buChar char=""/>
              <a:tabLst/>
              <a:defRPr/>
            </a:pPr>
            <a:endParaRPr kumimoji="0" lang="en-US" altLang="zh-CN" sz="2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JhengHei" pitchFamily="34" charset="-120"/>
                <a:cs typeface="Microsoft JhengHei" charset="0"/>
              </a:rPr>
              <a:t>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Calibri" pitchFamily="34" charset="0"/>
              <a:cs typeface="Arial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  <a:tabLst/>
              <a:defRPr/>
            </a:pP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zh-CN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JhengHei" pitchFamily="34" charset="-120"/>
              <a:cs typeface="Microsoft JhengHei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2000" y="1981200"/>
            <a:ext cx="3254153" cy="161189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29052" y="3802857"/>
            <a:ext cx="3254153" cy="2045414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762000" y="2163366"/>
            <a:ext cx="7010400" cy="3704034"/>
            <a:chOff x="1219200" y="2925366"/>
            <a:chExt cx="7010400" cy="3704034"/>
          </a:xfrm>
        </p:grpSpPr>
        <p:pic>
          <p:nvPicPr>
            <p:cNvPr id="7" name="Picture 6" descr="hier_exampl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911412" y="2925366"/>
              <a:ext cx="3318188" cy="1153716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1219200" y="4564856"/>
              <a:ext cx="3284587" cy="206454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Problem 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of k</a:t>
            </a:r>
            <a:r>
              <a:rPr lang="en-US" altLang="zh-CN" sz="4000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</a:t>
            </a:r>
            <a:endParaRPr lang="en-US" altLang="zh-CN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2" name="Slide Number Placeholder 5"/>
          <p:cNvSpPr txBox="1">
            <a:spLocks noGrp="1"/>
          </p:cNvSpPr>
          <p:nvPr/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fld id="{966C7E56-75C5-C440-9B38-BB531DB80A48}" type="slidenum">
              <a:rPr lang="en-US" altLang="zh-CN" sz="1200" b="1">
                <a:solidFill>
                  <a:srgbClr val="FFFFFF"/>
                </a:solidFill>
                <a:latin typeface="Tw Cen MT" pitchFamily="34" charset="0"/>
              </a:rPr>
              <a:pPr algn="ctr">
                <a:lnSpc>
                  <a:spcPct val="80000"/>
                </a:lnSpc>
              </a:pPr>
              <a:t>9</a:t>
            </a:fld>
            <a:endParaRPr lang="en-US" altLang="zh-CN" sz="12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>
          <a:xfrm>
            <a:off x="533400" y="1752600"/>
            <a:ext cx="8610600" cy="4525963"/>
          </a:xfrm>
        </p:spPr>
        <p:txBody>
          <a:bodyPr/>
          <a:lstStyle/>
          <a:p>
            <a:pPr marL="319088" lvl="1" indent="-319088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itchFamily="-106" charset="2"/>
              <a:buChar char=""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Verifying </a:t>
            </a:r>
            <a:r>
              <a:rPr lang="en-US" altLang="zh-CN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en-US" altLang="zh-CN" sz="2400" i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-anonymity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can have exponential complexity in </a:t>
            </a:r>
            <a:r>
              <a:rPr lang="en-US" altLang="zh-CN" sz="24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zh-CN" sz="2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n-US" altLang="zh-CN" sz="2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altLang="zh-CN" sz="2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</a:p>
          <a:p>
            <a:pPr marL="593725" lvl="2" indent="-319088" eaLnBrk="1" hangingPunct="1">
              <a:spcBef>
                <a:spcPts val="700"/>
              </a:spcBef>
              <a:spcAft>
                <a:spcPts val="1200"/>
              </a:spcAft>
              <a:buSzPct val="60000"/>
              <a:buNone/>
            </a:pPr>
            <a:r>
              <a:rPr lang="en-US" altLang="zh-CN" sz="2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altLang="zh-CN" sz="2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b="1" dirty="0" smtClean="0">
                <a:latin typeface="Calibri"/>
                <a:ea typeface="Wingdings"/>
                <a:cs typeface="Calibri"/>
              </a:rPr>
              <a:t>i</a:t>
            </a:r>
            <a:r>
              <a:rPr lang="en-US" altLang="zh-CN" sz="2400" b="1" dirty="0" smtClean="0">
                <a:latin typeface="Calibri"/>
                <a:ea typeface="Wingdings"/>
                <a:cs typeface="Calibri"/>
              </a:rPr>
              <a:t>mpractical</a:t>
            </a:r>
            <a:r>
              <a:rPr lang="en-US" altLang="zh-CN" sz="2400" dirty="0" smtClean="0">
                <a:latin typeface="Calibri"/>
                <a:ea typeface="Wingdings"/>
                <a:cs typeface="Calibri"/>
              </a:rPr>
              <a:t> if </a:t>
            </a:r>
            <a:r>
              <a:rPr lang="en-US" altLang="zh-CN" sz="2400" i="1" dirty="0" err="1" smtClean="0">
                <a:latin typeface="Calibri"/>
                <a:ea typeface="Wingdings"/>
                <a:cs typeface="Calibri"/>
              </a:rPr>
              <a:t>m</a:t>
            </a:r>
            <a:r>
              <a:rPr lang="en-US" altLang="zh-CN" sz="2400" dirty="0" smtClean="0">
                <a:latin typeface="Calibri"/>
                <a:ea typeface="Wingdings"/>
                <a:cs typeface="Calibri"/>
              </a:rPr>
              <a:t> is large (typically when </a:t>
            </a:r>
            <a:r>
              <a:rPr lang="en-US" altLang="zh-CN" sz="2400" i="1" dirty="0" err="1" smtClean="0">
                <a:latin typeface="Calibri"/>
                <a:ea typeface="Wingdings"/>
                <a:cs typeface="Calibri"/>
              </a:rPr>
              <a:t>m</a:t>
            </a:r>
            <a:r>
              <a:rPr lang="en-US" altLang="zh-CN" sz="2400" dirty="0" smtClean="0">
                <a:latin typeface="Calibri"/>
                <a:ea typeface="Wingdings"/>
                <a:cs typeface="Calibri"/>
              </a:rPr>
              <a:t> ≥ 5)</a:t>
            </a: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exact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speed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depends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 the structure of the generalization hierarchy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dataset itself</a:t>
            </a:r>
            <a:r>
              <a:rPr lang="en-US" altLang="zh-CN" sz="2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[1</a:t>
            </a:r>
            <a:r>
              <a:rPr lang="en-US" altLang="zh-CN" sz="2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DOES 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NOT WORK FOR MANY REAL-WORLD </a:t>
            </a:r>
            <a:r>
              <a:rPr lang="en-US" altLang="zh-C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DATASETS!</a:t>
            </a: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18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1800" dirty="0" smtClean="0">
                <a:latin typeface="Arial"/>
                <a:ea typeface="Calibri" pitchFamily="34" charset="0"/>
                <a:cs typeface="Arial"/>
              </a:rPr>
              <a:t>[1] M. </a:t>
            </a:r>
            <a:r>
              <a:rPr lang="en-US" altLang="zh-CN" sz="1800" dirty="0" err="1" smtClean="0">
                <a:latin typeface="Arial"/>
                <a:ea typeface="Calibri" pitchFamily="34" charset="0"/>
                <a:cs typeface="Arial"/>
              </a:rPr>
              <a:t>Terrovitis</a:t>
            </a:r>
            <a:r>
              <a:rPr lang="en-US" altLang="zh-CN" sz="1800" dirty="0" smtClean="0">
                <a:latin typeface="Arial"/>
                <a:ea typeface="Calibri" pitchFamily="34" charset="0"/>
                <a:cs typeface="Arial"/>
              </a:rPr>
              <a:t>, N. </a:t>
            </a:r>
            <a:r>
              <a:rPr lang="en-US" altLang="zh-CN" sz="1800" dirty="0" err="1" smtClean="0">
                <a:latin typeface="Arial"/>
                <a:ea typeface="Calibri" pitchFamily="34" charset="0"/>
                <a:cs typeface="Arial"/>
              </a:rPr>
              <a:t>Mamoulis</a:t>
            </a:r>
            <a:r>
              <a:rPr lang="en-US" altLang="zh-CN" sz="1800" dirty="0" smtClean="0">
                <a:latin typeface="Arial"/>
                <a:ea typeface="Calibri" pitchFamily="34" charset="0"/>
                <a:cs typeface="Arial"/>
              </a:rPr>
              <a:t>, </a:t>
            </a:r>
            <a:r>
              <a:rPr lang="en-US" altLang="zh-CN" sz="1800" dirty="0" err="1" smtClean="0">
                <a:latin typeface="Arial"/>
                <a:ea typeface="Calibri" pitchFamily="34" charset="0"/>
                <a:cs typeface="Arial"/>
              </a:rPr>
              <a:t>P.Kalnis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i="1" dirty="0" smtClean="0">
                <a:latin typeface="Arial"/>
                <a:cs typeface="Arial"/>
              </a:rPr>
              <a:t>Privacy-preserving </a:t>
            </a:r>
            <a:r>
              <a:rPr lang="en-US" sz="1800" i="1" dirty="0" err="1" smtClean="0">
                <a:latin typeface="Arial"/>
                <a:cs typeface="Arial"/>
              </a:rPr>
              <a:t>anonymization</a:t>
            </a:r>
            <a:r>
              <a:rPr lang="en-US" sz="1800" i="1" dirty="0" smtClean="0">
                <a:latin typeface="Arial"/>
                <a:cs typeface="Arial"/>
              </a:rPr>
              <a:t> of set-valued data</a:t>
            </a:r>
            <a:r>
              <a:rPr lang="en-US" sz="1800" b="1" dirty="0" smtClean="0">
                <a:latin typeface="Arial"/>
                <a:cs typeface="Arial"/>
              </a:rPr>
              <a:t>,</a:t>
            </a:r>
            <a:r>
              <a:rPr lang="en-US" sz="1800" dirty="0" smtClean="0">
                <a:latin typeface="Arial"/>
                <a:cs typeface="Arial"/>
              </a:rPr>
              <a:t> VLDB, </a:t>
            </a:r>
            <a:r>
              <a:rPr lang="en-US" sz="1800" dirty="0" smtClean="0">
                <a:latin typeface="Arial"/>
                <a:cs typeface="Arial"/>
              </a:rPr>
              <a:t>2008</a:t>
            </a: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Arial"/>
              <a:ea typeface="Calibri" pitchFamily="34" charset="0"/>
              <a:cs typeface="Arial"/>
            </a:endParaRPr>
          </a:p>
          <a:p>
            <a:pPr eaLnBrk="1" hangingPunct="1">
              <a:spcAft>
                <a:spcPts val="1200"/>
              </a:spcAft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/>
          </a:p>
          <a:p>
            <a:pPr eaLnBrk="1" hangingPunct="1">
              <a:spcAft>
                <a:spcPts val="1200"/>
              </a:spcAft>
              <a:buNone/>
            </a:pPr>
            <a:endParaRPr lang="en-US" altLang="zh-CN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flipV="1">
            <a:off x="8445500" y="2235200"/>
            <a:ext cx="118872" cy="22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微軟正黑體"/>
        <a:cs typeface=""/>
      </a:majorFont>
      <a:minorFont>
        <a:latin typeface="Tw Cen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an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edian">
  <a:themeElements>
    <a:clrScheme name="4_Median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4_Median">
      <a:majorFont>
        <a:latin typeface="Tw Cen MT"/>
        <a:ea typeface="微軟正黑體"/>
        <a:cs typeface=""/>
      </a:majorFont>
      <a:minorFont>
        <a:latin typeface="Tw Cen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an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62592</TotalTime>
  <Words>2060</Words>
  <Application>Microsoft Macintosh PowerPoint</Application>
  <PresentationFormat>On-screen Show (4:3)</PresentationFormat>
  <Paragraphs>392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Median</vt:lpstr>
      <vt:lpstr>Custom Design</vt:lpstr>
      <vt:lpstr>4_Median</vt:lpstr>
      <vt:lpstr>Probabilistic km-anonymity (Efficient Anonymization of Large Set-valued Datasets)</vt:lpstr>
      <vt:lpstr>Overview</vt:lpstr>
      <vt:lpstr>De-identification</vt:lpstr>
      <vt:lpstr>Set-valued data</vt:lpstr>
      <vt:lpstr>Privacy test: Location uniqueness </vt:lpstr>
      <vt:lpstr>Privacy test: Location uniqueness</vt:lpstr>
      <vt:lpstr>Background: km-anonymity</vt:lpstr>
      <vt:lpstr>Example: k vs. km-anonymity</vt:lpstr>
      <vt:lpstr>Problem of km-anonymity</vt:lpstr>
      <vt:lpstr>Probabilistic km-anonymity</vt:lpstr>
      <vt:lpstr>How to sample m-itemsets?</vt:lpstr>
      <vt:lpstr>How many samples?</vt:lpstr>
      <vt:lpstr>Anonymization </vt:lpstr>
      <vt:lpstr>Running complexity</vt:lpstr>
      <vt:lpstr>Performance evaluation:  Privacy guarantee</vt:lpstr>
      <vt:lpstr>Performance evaluation</vt:lpstr>
      <vt:lpstr>Performance evaluation</vt:lpstr>
      <vt:lpstr>Average partition size</vt:lpstr>
      <vt:lpstr>Conclusions</vt:lpstr>
      <vt:lpstr>Thank You!</vt:lpstr>
      <vt:lpstr>MCMC for sampling m-itemsets</vt:lpstr>
      <vt:lpstr>European Data Protection law</vt:lpstr>
    </vt:vector>
  </TitlesOfParts>
  <Company>CONCORDIA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Anonymizing healthcare data: a case study on the blood transfusion service</dc:title>
  <dc:creator>ENCS</dc:creator>
  <cp:lastModifiedBy>Gergely Acs</cp:lastModifiedBy>
  <cp:revision>1908</cp:revision>
  <dcterms:created xsi:type="dcterms:W3CDTF">2015-10-26T15:12:54Z</dcterms:created>
  <dcterms:modified xsi:type="dcterms:W3CDTF">2015-10-31T18:38:09Z</dcterms:modified>
</cp:coreProperties>
</file>