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7" r:id="rId2"/>
    <p:sldId id="315" r:id="rId3"/>
    <p:sldId id="317" r:id="rId4"/>
    <p:sldId id="321" r:id="rId5"/>
    <p:sldId id="332" r:id="rId6"/>
    <p:sldId id="322" r:id="rId7"/>
    <p:sldId id="323" r:id="rId8"/>
    <p:sldId id="324" r:id="rId9"/>
    <p:sldId id="325" r:id="rId10"/>
    <p:sldId id="327" r:id="rId11"/>
    <p:sldId id="326" r:id="rId12"/>
    <p:sldId id="328" r:id="rId13"/>
    <p:sldId id="329" r:id="rId14"/>
    <p:sldId id="330" r:id="rId15"/>
    <p:sldId id="331" r:id="rId16"/>
    <p:sldId id="302" r:id="rId17"/>
    <p:sldId id="309" r:id="rId18"/>
    <p:sldId id="310" r:id="rId19"/>
    <p:sldId id="352" r:id="rId20"/>
    <p:sldId id="306" r:id="rId21"/>
    <p:sldId id="304" r:id="rId22"/>
    <p:sldId id="313" r:id="rId23"/>
    <p:sldId id="307" r:id="rId24"/>
    <p:sldId id="336" r:id="rId25"/>
    <p:sldId id="337" r:id="rId26"/>
    <p:sldId id="349" r:id="rId27"/>
    <p:sldId id="281" r:id="rId2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737" autoAdjust="0"/>
  </p:normalViewPr>
  <p:slideViewPr>
    <p:cSldViewPr snapToGrid="0" snapToObjects="1">
      <p:cViewPr varScale="1">
        <p:scale>
          <a:sx n="52" d="100"/>
          <a:sy n="52" d="100"/>
        </p:scale>
        <p:origin x="-1096" y="-112"/>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C28400-607C-D04F-B63C-B7631F406E0D}" type="datetimeFigureOut">
              <a:rPr lang="fr-FR" smtClean="0"/>
              <a:t>16/06/16</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2B817B-09C0-6547-9A5A-56AB23118EC2}" type="slidenum">
              <a:rPr lang="en-US" smtClean="0"/>
              <a:t>‹#›</a:t>
            </a:fld>
            <a:endParaRPr lang="en-US"/>
          </a:p>
        </p:txBody>
      </p:sp>
    </p:spTree>
    <p:extLst>
      <p:ext uri="{BB962C8B-B14F-4D97-AF65-F5344CB8AC3E}">
        <p14:creationId xmlns:p14="http://schemas.microsoft.com/office/powerpoint/2010/main" val="27477769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E2A90-EF0C-E442-85F3-0F7A6C79681A}" type="datetimeFigureOut">
              <a:rPr lang="fr-FR" smtClean="0"/>
              <a:t>16/06/16</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50D3-609F-334A-BF6C-2F3EE27B8F9A}" type="slidenum">
              <a:rPr lang="en-US" smtClean="0"/>
              <a:t>‹#›</a:t>
            </a:fld>
            <a:endParaRPr lang="en-US"/>
          </a:p>
        </p:txBody>
      </p:sp>
    </p:spTree>
    <p:extLst>
      <p:ext uri="{BB962C8B-B14F-4D97-AF65-F5344CB8AC3E}">
        <p14:creationId xmlns:p14="http://schemas.microsoft.com/office/powerpoint/2010/main" val="9328799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blogs.harvard.edu/vrm/2015/09/21/a-way-to-peace-in-the-adblock-wa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cceptableads.org/" TargetMode="External"/><Relationship Id="rId4" Type="http://schemas.openxmlformats.org/officeDocument/2006/relationships/hyperlink" Target="http://www.iab.com/news/lean/" TargetMode="External"/><Relationship Id="rId5" Type="http://schemas.openxmlformats.org/officeDocument/2006/relationships/hyperlink" Target="http://www.youronlinechoices.eu/" TargetMode="External"/><Relationship Id="rId6" Type="http://schemas.openxmlformats.org/officeDocument/2006/relationships/hyperlink" Target="http://youradchoices.com/" TargetMode="External"/><Relationship Id="rId7" Type="http://schemas.openxmlformats.org/officeDocument/2006/relationships/hyperlink" Target="http://donottrack.u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ABB750D3-609F-334A-BF6C-2F3EE27B8F9A}" type="slidenum">
              <a:rPr lang="en-US" smtClean="0"/>
              <a:t>1</a:t>
            </a:fld>
            <a:endParaRPr lang="en-US"/>
          </a:p>
        </p:txBody>
      </p:sp>
    </p:spTree>
    <p:extLst>
      <p:ext uri="{BB962C8B-B14F-4D97-AF65-F5344CB8AC3E}">
        <p14:creationId xmlns:p14="http://schemas.microsoft.com/office/powerpoint/2010/main" val="109962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In total, only 33.19% of browsed</a:t>
            </a:r>
            <a:r>
              <a:rPr lang="en-US" baseline="0" dirty="0" smtClean="0"/>
              <a:t> web pages were blocked.</a:t>
            </a:r>
            <a:endParaRPr lang="en-US" dirty="0"/>
          </a:p>
        </p:txBody>
      </p:sp>
      <p:sp>
        <p:nvSpPr>
          <p:cNvPr id="4" name="Espace réservé du numéro de diapositive 3"/>
          <p:cNvSpPr>
            <a:spLocks noGrp="1"/>
          </p:cNvSpPr>
          <p:nvPr>
            <p:ph type="sldNum" sz="quarter" idx="10"/>
          </p:nvPr>
        </p:nvSpPr>
        <p:spPr/>
        <p:txBody>
          <a:bodyPr/>
          <a:lstStyle/>
          <a:p>
            <a:fld id="{ABB750D3-609F-334A-BF6C-2F3EE27B8F9A}" type="slidenum">
              <a:rPr lang="en-US" smtClean="0"/>
              <a:t>22</a:t>
            </a:fld>
            <a:endParaRPr lang="en-US"/>
          </a:p>
        </p:txBody>
      </p:sp>
    </p:spTree>
    <p:extLst>
      <p:ext uri="{BB962C8B-B14F-4D97-AF65-F5344CB8AC3E}">
        <p14:creationId xmlns:p14="http://schemas.microsoft.com/office/powerpoint/2010/main" val="2041632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In total, only 23.8% ads were blocked.</a:t>
            </a:r>
            <a:endParaRPr lang="en-US" dirty="0"/>
          </a:p>
        </p:txBody>
      </p:sp>
      <p:sp>
        <p:nvSpPr>
          <p:cNvPr id="4" name="Espace réservé du numéro de diapositive 3"/>
          <p:cNvSpPr>
            <a:spLocks noGrp="1"/>
          </p:cNvSpPr>
          <p:nvPr>
            <p:ph type="sldNum" sz="quarter" idx="10"/>
          </p:nvPr>
        </p:nvSpPr>
        <p:spPr/>
        <p:txBody>
          <a:bodyPr/>
          <a:lstStyle/>
          <a:p>
            <a:fld id="{ABB750D3-609F-334A-BF6C-2F3EE27B8F9A}" type="slidenum">
              <a:rPr lang="en-US" smtClean="0"/>
              <a:t>23</a:t>
            </a:fld>
            <a:endParaRPr lang="en-US"/>
          </a:p>
        </p:txBody>
      </p:sp>
    </p:spTree>
    <p:extLst>
      <p:ext uri="{BB962C8B-B14F-4D97-AF65-F5344CB8AC3E}">
        <p14:creationId xmlns:p14="http://schemas.microsoft.com/office/powerpoint/2010/main" val="13563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The reasons behind</a:t>
            </a:r>
            <a:r>
              <a:rPr lang="en-US" baseline="0" dirty="0" smtClean="0"/>
              <a:t> this </a:t>
            </a:r>
            <a:r>
              <a:rPr lang="en-US" baseline="0" dirty="0" err="1" smtClean="0"/>
              <a:t>AdBliock</a:t>
            </a:r>
            <a:r>
              <a:rPr lang="en-US" baseline="0" dirty="0" smtClean="0"/>
              <a:t> war lies in the answer to this question</a:t>
            </a:r>
            <a:r>
              <a:rPr lang="is-IS" baseline="0" dirty="0" smtClean="0"/>
              <a:t>…</a:t>
            </a:r>
          </a:p>
          <a:p>
            <a:endParaRPr lang="is-IS" baseline="0" dirty="0" smtClean="0"/>
          </a:p>
          <a:p>
            <a:endParaRPr lang="is-I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https://blogs.harvard.edu/vrm/2015/09/21/a-way-to-peace-in-the-adblock</a:t>
            </a:r>
            <a:r>
              <a:rPr lang="en-US" smtClean="0">
                <a:hlinkClick r:id="rId3"/>
              </a:rPr>
              <a:t>-war/</a:t>
            </a:r>
            <a:r>
              <a:rPr lang="en-US" smtClean="0"/>
              <a:t> </a:t>
            </a:r>
          </a:p>
          <a:p>
            <a:endParaRPr lang="en-US" dirty="0"/>
          </a:p>
        </p:txBody>
      </p:sp>
      <p:sp>
        <p:nvSpPr>
          <p:cNvPr id="4" name="Espace réservé du numéro de diapositive 3"/>
          <p:cNvSpPr>
            <a:spLocks noGrp="1"/>
          </p:cNvSpPr>
          <p:nvPr>
            <p:ph type="sldNum" sz="quarter" idx="10"/>
          </p:nvPr>
        </p:nvSpPr>
        <p:spPr/>
        <p:txBody>
          <a:bodyPr/>
          <a:lstStyle/>
          <a:p>
            <a:fld id="{ABB750D3-609F-334A-BF6C-2F3EE27B8F9A}" type="slidenum">
              <a:rPr lang="en-US" smtClean="0"/>
              <a:t>2</a:t>
            </a:fld>
            <a:endParaRPr lang="en-US"/>
          </a:p>
        </p:txBody>
      </p:sp>
    </p:spTree>
    <p:extLst>
      <p:ext uri="{BB962C8B-B14F-4D97-AF65-F5344CB8AC3E}">
        <p14:creationId xmlns:p14="http://schemas.microsoft.com/office/powerpoint/2010/main" val="77296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a:t>
            </a:r>
            <a:r>
              <a:rPr lang="en-US" dirty="0" err="1" smtClean="0"/>
              <a:t>uch</a:t>
            </a:r>
            <a:r>
              <a:rPr lang="en-US" dirty="0" smtClean="0"/>
              <a:t> tools did not consider the social and economic benefits of non-intrusive and rational</a:t>
            </a:r>
            <a:r>
              <a:rPr lang="en-US" baseline="0" dirty="0" smtClean="0"/>
              <a:t> advertising.</a:t>
            </a:r>
            <a:endParaRPr lang="en-US" dirty="0"/>
          </a:p>
        </p:txBody>
      </p:sp>
      <p:sp>
        <p:nvSpPr>
          <p:cNvPr id="4" name="Espace réservé du numéro de diapositive 3"/>
          <p:cNvSpPr>
            <a:spLocks noGrp="1"/>
          </p:cNvSpPr>
          <p:nvPr>
            <p:ph type="sldNum" sz="quarter" idx="10"/>
          </p:nvPr>
        </p:nvSpPr>
        <p:spPr/>
        <p:txBody>
          <a:bodyPr/>
          <a:lstStyle/>
          <a:p>
            <a:fld id="{ABB750D3-609F-334A-BF6C-2F3EE27B8F9A}" type="slidenum">
              <a:rPr lang="en-US" smtClean="0"/>
              <a:t>3</a:t>
            </a:fld>
            <a:endParaRPr lang="en-US"/>
          </a:p>
        </p:txBody>
      </p:sp>
    </p:spTree>
    <p:extLst>
      <p:ext uri="{BB962C8B-B14F-4D97-AF65-F5344CB8AC3E}">
        <p14:creationId xmlns:p14="http://schemas.microsoft.com/office/powerpoint/2010/main" val="258166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hlinkClick r:id="rId3"/>
              </a:rPr>
              <a:t>https://acceptableads.org/</a:t>
            </a:r>
            <a:r>
              <a:rPr lang="en-US" dirty="0" smtClean="0"/>
              <a:t>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4"/>
              </a:rPr>
              <a:t>http://www.iab.com/news/lean/</a:t>
            </a:r>
            <a:endParaRPr lang="fr-FR" dirty="0" smtClean="0"/>
          </a:p>
          <a:p>
            <a:r>
              <a:rPr lang="en-US" dirty="0" smtClean="0">
                <a:hlinkClick r:id="rId5"/>
              </a:rPr>
              <a:t>http://www.youronlinechoices.eu/</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6"/>
              </a:rPr>
              <a:t>http://youradchoices.com/</a:t>
            </a:r>
            <a:endParaRPr lang="fr-FR" dirty="0" smtClean="0"/>
          </a:p>
          <a:p>
            <a:r>
              <a:rPr lang="en-US" dirty="0" smtClean="0">
                <a:hlinkClick r:id="rId7"/>
              </a:rPr>
              <a:t>http://donottrack.us/</a:t>
            </a:r>
            <a:endParaRPr lang="en-US" dirty="0" smtClean="0"/>
          </a:p>
        </p:txBody>
      </p:sp>
      <p:sp>
        <p:nvSpPr>
          <p:cNvPr id="4" name="Espace réservé du numéro de diapositive 3"/>
          <p:cNvSpPr>
            <a:spLocks noGrp="1"/>
          </p:cNvSpPr>
          <p:nvPr>
            <p:ph type="sldNum" sz="quarter" idx="10"/>
          </p:nvPr>
        </p:nvSpPr>
        <p:spPr/>
        <p:txBody>
          <a:bodyPr/>
          <a:lstStyle/>
          <a:p>
            <a:fld id="{ABB750D3-609F-334A-BF6C-2F3EE27B8F9A}" type="slidenum">
              <a:rPr lang="en-US" smtClean="0"/>
              <a:t>4</a:t>
            </a:fld>
            <a:endParaRPr lang="en-US"/>
          </a:p>
        </p:txBody>
      </p:sp>
    </p:spTree>
    <p:extLst>
      <p:ext uri="{BB962C8B-B14F-4D97-AF65-F5344CB8AC3E}">
        <p14:creationId xmlns:p14="http://schemas.microsoft.com/office/powerpoint/2010/main" val="382616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dirty="0" smtClean="0"/>
              <a:t>u</a:t>
            </a:r>
            <a:r>
              <a:rPr lang="en-US" dirty="0" err="1" smtClean="0"/>
              <a:t>sers</a:t>
            </a:r>
            <a:r>
              <a:rPr lang="en-US" dirty="0" smtClean="0"/>
              <a:t> can receive ads targeted to interest categories they want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fr-FR" dirty="0" smtClean="0"/>
              <a:t>A</a:t>
            </a:r>
            <a:r>
              <a:rPr lang="en-US" dirty="0" err="1" smtClean="0"/>
              <a:t>nswer</a:t>
            </a:r>
            <a:r>
              <a:rPr lang="en-US" dirty="0" smtClean="0"/>
              <a:t> here the questions t</a:t>
            </a:r>
            <a:r>
              <a:rPr lang="fr-FR" dirty="0" smtClean="0"/>
              <a:t>ha</a:t>
            </a:r>
            <a:r>
              <a:rPr lang="en-US" dirty="0" smtClean="0"/>
              <a:t>t why a user would like to get </a:t>
            </a:r>
            <a:r>
              <a:rPr lang="en-US" dirty="0" err="1" smtClean="0"/>
              <a:t>tarcked</a:t>
            </a:r>
            <a:r>
              <a:rPr lang="en-US" dirty="0" smtClean="0"/>
              <a:t> at</a:t>
            </a:r>
            <a:r>
              <a:rPr lang="en-US" baseline="0" dirty="0" smtClean="0"/>
              <a:t> all?</a:t>
            </a:r>
          </a:p>
          <a:p>
            <a:pPr marL="0" marR="0" lvl="1" indent="0" algn="l" defTabSz="457200" rtl="0" eaLnBrk="1" fontAlgn="auto" latinLnBrk="0" hangingPunct="1">
              <a:lnSpc>
                <a:spcPct val="100000"/>
              </a:lnSpc>
              <a:spcBef>
                <a:spcPts val="0"/>
              </a:spcBef>
              <a:spcAft>
                <a:spcPts val="0"/>
              </a:spcAft>
              <a:buClrTx/>
              <a:buSzTx/>
              <a:buFontTx/>
              <a:buNone/>
              <a:tabLst/>
              <a:defRPr/>
            </a:pPr>
            <a:r>
              <a:rPr lang="is-IS" baseline="0" dirty="0" smtClean="0"/>
              <a:t>…..answer is: 1. because a user might want to receive ads targeted to some interest categories. 2. if the ad-based economic model of the Web breaks down, users would eventually have to pay to access the content or services and at that time, of course, some users may find it a good compromise.</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A recent survey [1] also confirms users’ willingness to have such a feature.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ABB750D3-609F-334A-BF6C-2F3EE27B8F9A}" type="slidenum">
              <a:rPr lang="en-US" smtClean="0"/>
              <a:t>8</a:t>
            </a:fld>
            <a:endParaRPr lang="en-US"/>
          </a:p>
        </p:txBody>
      </p:sp>
    </p:spTree>
    <p:extLst>
      <p:ext uri="{BB962C8B-B14F-4D97-AF65-F5344CB8AC3E}">
        <p14:creationId xmlns:p14="http://schemas.microsoft.com/office/powerpoint/2010/main" val="325412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a</a:t>
            </a:r>
            <a:r>
              <a:rPr lang="en-US" dirty="0" smtClean="0"/>
              <a:t>s part of the privacy</a:t>
            </a:r>
            <a:r>
              <a:rPr lang="en-US" baseline="0" dirty="0" smtClean="0"/>
              <a:t> community, why are we interested in the </a:t>
            </a:r>
            <a:r>
              <a:rPr lang="en-US" baseline="0" dirty="0" err="1" smtClean="0"/>
              <a:t>unicity</a:t>
            </a:r>
            <a:r>
              <a:rPr lang="en-US" baseline="0" dirty="0" smtClean="0"/>
              <a:t>?</a:t>
            </a:r>
            <a:endParaRPr lang="en-US" dirty="0"/>
          </a:p>
        </p:txBody>
      </p:sp>
      <p:sp>
        <p:nvSpPr>
          <p:cNvPr id="4" name="Espace réservé du numéro de diapositive 3"/>
          <p:cNvSpPr>
            <a:spLocks noGrp="1"/>
          </p:cNvSpPr>
          <p:nvPr>
            <p:ph type="sldNum" sz="quarter" idx="10"/>
          </p:nvPr>
        </p:nvSpPr>
        <p:spPr/>
        <p:txBody>
          <a:bodyPr/>
          <a:lstStyle/>
          <a:p>
            <a:fld id="{2E71AD59-2151-054E-B139-E3D621407987}" type="slidenum">
              <a:rPr lang="en-US" smtClean="0"/>
              <a:t>10</a:t>
            </a:fld>
            <a:endParaRPr lang="en-US"/>
          </a:p>
        </p:txBody>
      </p:sp>
    </p:spTree>
    <p:extLst>
      <p:ext uri="{BB962C8B-B14F-4D97-AF65-F5344CB8AC3E}">
        <p14:creationId xmlns:p14="http://schemas.microsoft.com/office/powerpoint/2010/main" val="44477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a</a:t>
            </a:r>
            <a:r>
              <a:rPr lang="en-US" dirty="0" smtClean="0"/>
              <a:t>s part of the privacy</a:t>
            </a:r>
            <a:r>
              <a:rPr lang="en-US" baseline="0" dirty="0" smtClean="0"/>
              <a:t> community, why are we interested in the </a:t>
            </a:r>
            <a:r>
              <a:rPr lang="en-US" baseline="0" dirty="0" err="1" smtClean="0"/>
              <a:t>unicity</a:t>
            </a:r>
            <a:r>
              <a:rPr lang="en-US" baseline="0" dirty="0" smtClean="0"/>
              <a:t>?</a:t>
            </a:r>
            <a:endParaRPr lang="en-US" dirty="0"/>
          </a:p>
        </p:txBody>
      </p:sp>
      <p:sp>
        <p:nvSpPr>
          <p:cNvPr id="4" name="Espace réservé du numéro de diapositive 3"/>
          <p:cNvSpPr>
            <a:spLocks noGrp="1"/>
          </p:cNvSpPr>
          <p:nvPr>
            <p:ph type="sldNum" sz="quarter" idx="10"/>
          </p:nvPr>
        </p:nvSpPr>
        <p:spPr/>
        <p:txBody>
          <a:bodyPr/>
          <a:lstStyle/>
          <a:p>
            <a:fld id="{2E71AD59-2151-054E-B139-E3D621407987}" type="slidenum">
              <a:rPr lang="en-US" smtClean="0"/>
              <a:t>16</a:t>
            </a:fld>
            <a:endParaRPr lang="en-US"/>
          </a:p>
        </p:txBody>
      </p:sp>
    </p:spTree>
    <p:extLst>
      <p:ext uri="{BB962C8B-B14F-4D97-AF65-F5344CB8AC3E}">
        <p14:creationId xmlns:p14="http://schemas.microsoft.com/office/powerpoint/2010/main" val="444776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a</a:t>
            </a:r>
            <a:r>
              <a:rPr lang="en-US" dirty="0" smtClean="0"/>
              <a:t>s part of the privacy</a:t>
            </a:r>
            <a:r>
              <a:rPr lang="en-US" baseline="0" dirty="0" smtClean="0"/>
              <a:t> community, why are we interested in the </a:t>
            </a:r>
            <a:r>
              <a:rPr lang="en-US" baseline="0" dirty="0" err="1" smtClean="0"/>
              <a:t>unicity</a:t>
            </a:r>
            <a:r>
              <a:rPr lang="en-US" baseline="0" dirty="0" smtClean="0"/>
              <a:t>?</a:t>
            </a:r>
            <a:endParaRPr lang="en-US" dirty="0"/>
          </a:p>
        </p:txBody>
      </p:sp>
      <p:sp>
        <p:nvSpPr>
          <p:cNvPr id="4" name="Espace réservé du numéro de diapositive 3"/>
          <p:cNvSpPr>
            <a:spLocks noGrp="1"/>
          </p:cNvSpPr>
          <p:nvPr>
            <p:ph type="sldNum" sz="quarter" idx="10"/>
          </p:nvPr>
        </p:nvSpPr>
        <p:spPr/>
        <p:txBody>
          <a:bodyPr/>
          <a:lstStyle/>
          <a:p>
            <a:fld id="{2E71AD59-2151-054E-B139-E3D621407987}" type="slidenum">
              <a:rPr lang="en-US" smtClean="0"/>
              <a:t>19</a:t>
            </a:fld>
            <a:endParaRPr lang="en-US"/>
          </a:p>
        </p:txBody>
      </p:sp>
    </p:spTree>
    <p:extLst>
      <p:ext uri="{BB962C8B-B14F-4D97-AF65-F5344CB8AC3E}">
        <p14:creationId xmlns:p14="http://schemas.microsoft.com/office/powerpoint/2010/main" val="44477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BB750D3-609F-334A-BF6C-2F3EE27B8F9A}" type="slidenum">
              <a:rPr lang="en-US" smtClean="0"/>
              <a:t>21</a:t>
            </a:fld>
            <a:endParaRPr lang="en-US"/>
          </a:p>
        </p:txBody>
      </p:sp>
    </p:spTree>
    <p:extLst>
      <p:ext uri="{BB962C8B-B14F-4D97-AF65-F5344CB8AC3E}">
        <p14:creationId xmlns:p14="http://schemas.microsoft.com/office/powerpoint/2010/main" val="272365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Cliquez et modifiez le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582A95DF-28FD-D74D-8294-CBBD261C4ACE}" type="datetime1">
              <a:rPr lang="en-US" smtClean="0"/>
              <a:t>16/06/16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8203626-34AB-464E-B1E0-43C06FBD3CAB}" type="slidenum">
              <a:rPr lang="en-US" smtClean="0"/>
              <a:t>‹#›</a:t>
            </a:fld>
            <a:endParaRPr lang="en-US"/>
          </a:p>
        </p:txBody>
      </p:sp>
    </p:spTree>
    <p:extLst>
      <p:ext uri="{BB962C8B-B14F-4D97-AF65-F5344CB8AC3E}">
        <p14:creationId xmlns:p14="http://schemas.microsoft.com/office/powerpoint/2010/main" val="3598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Espace réservé de la date 3"/>
          <p:cNvSpPr>
            <a:spLocks noGrp="1"/>
          </p:cNvSpPr>
          <p:nvPr>
            <p:ph type="dt" sz="half" idx="10"/>
          </p:nvPr>
        </p:nvSpPr>
        <p:spPr/>
        <p:txBody>
          <a:bodyPr/>
          <a:lstStyle/>
          <a:p>
            <a:fld id="{E22F6574-022B-554F-BAD6-6550C1726227}" type="datetime1">
              <a:rPr lang="en-US" smtClean="0"/>
              <a:t>16/06/16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8203626-34AB-464E-B1E0-43C06FBD3CAB}" type="slidenum">
              <a:rPr lang="en-US" smtClean="0"/>
              <a:t>‹#›</a:t>
            </a:fld>
            <a:endParaRPr lang="en-US"/>
          </a:p>
        </p:txBody>
      </p:sp>
    </p:spTree>
    <p:extLst>
      <p:ext uri="{BB962C8B-B14F-4D97-AF65-F5344CB8AC3E}">
        <p14:creationId xmlns:p14="http://schemas.microsoft.com/office/powerpoint/2010/main" val="1113615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Cliquez et modifiez le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Espace réservé de la date 3"/>
          <p:cNvSpPr>
            <a:spLocks noGrp="1"/>
          </p:cNvSpPr>
          <p:nvPr>
            <p:ph type="dt" sz="half" idx="10"/>
          </p:nvPr>
        </p:nvSpPr>
        <p:spPr/>
        <p:txBody>
          <a:bodyPr/>
          <a:lstStyle/>
          <a:p>
            <a:fld id="{78E0C431-6689-3D4E-92F4-502E15A3FC44}" type="datetime1">
              <a:rPr lang="en-US" smtClean="0"/>
              <a:t>16/06/16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8203626-34AB-464E-B1E0-43C06FBD3CAB}" type="slidenum">
              <a:rPr lang="en-US" smtClean="0"/>
              <a:t>‹#›</a:t>
            </a:fld>
            <a:endParaRPr lang="en-US"/>
          </a:p>
        </p:txBody>
      </p:sp>
    </p:spTree>
    <p:extLst>
      <p:ext uri="{BB962C8B-B14F-4D97-AF65-F5344CB8AC3E}">
        <p14:creationId xmlns:p14="http://schemas.microsoft.com/office/powerpoint/2010/main" val="41598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en-US"/>
          </a:p>
        </p:txBody>
      </p:sp>
      <p:sp>
        <p:nvSpPr>
          <p:cNvPr id="3" name="Espace réservé du contenu 2"/>
          <p:cNvSpPr>
            <a:spLocks noGrp="1"/>
          </p:cNvSpPr>
          <p:nvPr>
            <p:ph idx="1"/>
          </p:nvPr>
        </p:nvSpPr>
        <p:spPr/>
        <p:txBody>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Espace réservé de la date 3"/>
          <p:cNvSpPr>
            <a:spLocks noGrp="1"/>
          </p:cNvSpPr>
          <p:nvPr>
            <p:ph type="dt" sz="half" idx="10"/>
          </p:nvPr>
        </p:nvSpPr>
        <p:spPr/>
        <p:txBody>
          <a:bodyPr/>
          <a:lstStyle/>
          <a:p>
            <a:fld id="{1B0E5413-FB1B-3542-AA8C-912239AEE33B}" type="datetime1">
              <a:rPr lang="en-US" smtClean="0"/>
              <a:t>16/06/16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8203626-34AB-464E-B1E0-43C06FBD3CAB}" type="slidenum">
              <a:rPr lang="en-US" smtClean="0"/>
              <a:t>‹#›</a:t>
            </a:fld>
            <a:endParaRPr lang="en-US"/>
          </a:p>
        </p:txBody>
      </p:sp>
    </p:spTree>
    <p:extLst>
      <p:ext uri="{BB962C8B-B14F-4D97-AF65-F5344CB8AC3E}">
        <p14:creationId xmlns:p14="http://schemas.microsoft.com/office/powerpoint/2010/main" val="260122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Cliquez et modifiez le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Cliquez pour modifier les styles du texte du masque</a:t>
            </a:r>
          </a:p>
        </p:txBody>
      </p:sp>
      <p:sp>
        <p:nvSpPr>
          <p:cNvPr id="4" name="Espace réservé de la date 3"/>
          <p:cNvSpPr>
            <a:spLocks noGrp="1"/>
          </p:cNvSpPr>
          <p:nvPr>
            <p:ph type="dt" sz="half" idx="10"/>
          </p:nvPr>
        </p:nvSpPr>
        <p:spPr/>
        <p:txBody>
          <a:bodyPr/>
          <a:lstStyle/>
          <a:p>
            <a:fld id="{EFB1700F-650E-C34C-B8CB-20B6E3C55D8F}" type="datetime1">
              <a:rPr lang="en-US" smtClean="0"/>
              <a:t>16/06/16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8203626-34AB-464E-B1E0-43C06FBD3CAB}" type="slidenum">
              <a:rPr lang="en-US" smtClean="0"/>
              <a:t>‹#›</a:t>
            </a:fld>
            <a:endParaRPr lang="en-US"/>
          </a:p>
        </p:txBody>
      </p:sp>
    </p:spTree>
    <p:extLst>
      <p:ext uri="{BB962C8B-B14F-4D97-AF65-F5344CB8AC3E}">
        <p14:creationId xmlns:p14="http://schemas.microsoft.com/office/powerpoint/2010/main" val="375927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5" name="Espace réservé de la date 4"/>
          <p:cNvSpPr>
            <a:spLocks noGrp="1"/>
          </p:cNvSpPr>
          <p:nvPr>
            <p:ph type="dt" sz="half" idx="10"/>
          </p:nvPr>
        </p:nvSpPr>
        <p:spPr/>
        <p:txBody>
          <a:bodyPr/>
          <a:lstStyle/>
          <a:p>
            <a:fld id="{67952802-EECE-D74F-9D5A-4CC63943AAAB}" type="datetime1">
              <a:rPr lang="en-US" smtClean="0"/>
              <a:t>16/06/16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8203626-34AB-464E-B1E0-43C06FBD3CAB}" type="slidenum">
              <a:rPr lang="en-US" smtClean="0"/>
              <a:t>‹#›</a:t>
            </a:fld>
            <a:endParaRPr lang="en-US"/>
          </a:p>
        </p:txBody>
      </p:sp>
    </p:spTree>
    <p:extLst>
      <p:ext uri="{BB962C8B-B14F-4D97-AF65-F5344CB8AC3E}">
        <p14:creationId xmlns:p14="http://schemas.microsoft.com/office/powerpoint/2010/main" val="141364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Cliquez et modifiez le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7" name="Espace réservé de la date 6"/>
          <p:cNvSpPr>
            <a:spLocks noGrp="1"/>
          </p:cNvSpPr>
          <p:nvPr>
            <p:ph type="dt" sz="half" idx="10"/>
          </p:nvPr>
        </p:nvSpPr>
        <p:spPr/>
        <p:txBody>
          <a:bodyPr/>
          <a:lstStyle/>
          <a:p>
            <a:fld id="{D0308D22-8E8E-A04C-A085-73DA0671609B}" type="datetime1">
              <a:rPr lang="en-US" smtClean="0"/>
              <a:t>16/06/16</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B8203626-34AB-464E-B1E0-43C06FBD3CAB}" type="slidenum">
              <a:rPr lang="en-US" smtClean="0"/>
              <a:t>‹#›</a:t>
            </a:fld>
            <a:endParaRPr lang="en-US"/>
          </a:p>
        </p:txBody>
      </p:sp>
    </p:spTree>
    <p:extLst>
      <p:ext uri="{BB962C8B-B14F-4D97-AF65-F5344CB8AC3E}">
        <p14:creationId xmlns:p14="http://schemas.microsoft.com/office/powerpoint/2010/main" val="365386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en-US"/>
          </a:p>
        </p:txBody>
      </p:sp>
      <p:sp>
        <p:nvSpPr>
          <p:cNvPr id="3" name="Espace réservé de la date 2"/>
          <p:cNvSpPr>
            <a:spLocks noGrp="1"/>
          </p:cNvSpPr>
          <p:nvPr>
            <p:ph type="dt" sz="half" idx="10"/>
          </p:nvPr>
        </p:nvSpPr>
        <p:spPr/>
        <p:txBody>
          <a:bodyPr/>
          <a:lstStyle/>
          <a:p>
            <a:fld id="{643F43FC-97A4-BC43-8433-432390AF5E5B}" type="datetime1">
              <a:rPr lang="en-US" smtClean="0"/>
              <a:t>16/06/16</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8203626-34AB-464E-B1E0-43C06FBD3CAB}" type="slidenum">
              <a:rPr lang="en-US" smtClean="0"/>
              <a:t>‹#›</a:t>
            </a:fld>
            <a:endParaRPr lang="en-US"/>
          </a:p>
        </p:txBody>
      </p:sp>
    </p:spTree>
    <p:extLst>
      <p:ext uri="{BB962C8B-B14F-4D97-AF65-F5344CB8AC3E}">
        <p14:creationId xmlns:p14="http://schemas.microsoft.com/office/powerpoint/2010/main" val="101975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280B96-64C3-AB41-B042-76DCBFC4A310}" type="datetime1">
              <a:rPr lang="en-US" smtClean="0"/>
              <a:t>16/06/16</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a:t>
            </a:fld>
            <a:endParaRPr lang="en-US"/>
          </a:p>
        </p:txBody>
      </p:sp>
    </p:spTree>
    <p:extLst>
      <p:ext uri="{BB962C8B-B14F-4D97-AF65-F5344CB8AC3E}">
        <p14:creationId xmlns:p14="http://schemas.microsoft.com/office/powerpoint/2010/main" val="35518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Cliquez et modifiez le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Espace réservé de la date 4"/>
          <p:cNvSpPr>
            <a:spLocks noGrp="1"/>
          </p:cNvSpPr>
          <p:nvPr>
            <p:ph type="dt" sz="half" idx="10"/>
          </p:nvPr>
        </p:nvSpPr>
        <p:spPr/>
        <p:txBody>
          <a:bodyPr/>
          <a:lstStyle/>
          <a:p>
            <a:fld id="{17F599A7-37E3-5940-96FA-589D0B082693}" type="datetime1">
              <a:rPr lang="en-US" smtClean="0"/>
              <a:t>16/06/16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8203626-34AB-464E-B1E0-43C06FBD3CAB}" type="slidenum">
              <a:rPr lang="en-US" smtClean="0"/>
              <a:t>‹#›</a:t>
            </a:fld>
            <a:endParaRPr lang="en-US"/>
          </a:p>
        </p:txBody>
      </p:sp>
    </p:spTree>
    <p:extLst>
      <p:ext uri="{BB962C8B-B14F-4D97-AF65-F5344CB8AC3E}">
        <p14:creationId xmlns:p14="http://schemas.microsoft.com/office/powerpoint/2010/main" val="317307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Cliquez et modifiez le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Espace réservé de la date 4"/>
          <p:cNvSpPr>
            <a:spLocks noGrp="1"/>
          </p:cNvSpPr>
          <p:nvPr>
            <p:ph type="dt" sz="half" idx="10"/>
          </p:nvPr>
        </p:nvSpPr>
        <p:spPr/>
        <p:txBody>
          <a:bodyPr/>
          <a:lstStyle/>
          <a:p>
            <a:fld id="{BC559F55-6548-4243-ADE6-9CABB02C73F1}" type="datetime1">
              <a:rPr lang="en-US" smtClean="0"/>
              <a:t>16/06/16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8203626-34AB-464E-B1E0-43C06FBD3CAB}" type="slidenum">
              <a:rPr lang="en-US" smtClean="0"/>
              <a:t>‹#›</a:t>
            </a:fld>
            <a:endParaRPr lang="en-US"/>
          </a:p>
        </p:txBody>
      </p:sp>
    </p:spTree>
    <p:extLst>
      <p:ext uri="{BB962C8B-B14F-4D97-AF65-F5344CB8AC3E}">
        <p14:creationId xmlns:p14="http://schemas.microsoft.com/office/powerpoint/2010/main" val="20347829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Cliquez et modifiez le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B57EE-0850-5C40-AA19-EF8C095D5655}" type="datetime1">
              <a:rPr lang="en-US" smtClean="0"/>
              <a:t>16/06/16</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03626-34AB-464E-B1E0-43C06FBD3CAB}" type="slidenum">
              <a:rPr lang="en-US" smtClean="0"/>
              <a:t>‹#›</a:t>
            </a:fld>
            <a:endParaRPr lang="en-US"/>
          </a:p>
        </p:txBody>
      </p:sp>
    </p:spTree>
    <p:extLst>
      <p:ext uri="{BB962C8B-B14F-4D97-AF65-F5344CB8AC3E}">
        <p14:creationId xmlns:p14="http://schemas.microsoft.com/office/powerpoint/2010/main" val="1810219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hrome.google.com/webstore/detail/mytrackingchoices/fmonkjimgifgcgeocdhhgbfoncmjclka?hl=f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yrealonlinechoices.inrialpes.fr" TargetMode="External"/><Relationship Id="rId3" Type="http://schemas.openxmlformats.org/officeDocument/2006/relationships/hyperlink" Target="https://youtu.be/mzB1hXhqY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211" y="202996"/>
            <a:ext cx="8067822" cy="2031840"/>
          </a:xfrm>
        </p:spPr>
        <p:txBody>
          <a:bodyPr>
            <a:normAutofit/>
          </a:bodyPr>
          <a:lstStyle/>
          <a:p>
            <a:r>
              <a:rPr lang="en-US" sz="3600" dirty="0" smtClean="0">
                <a:solidFill>
                  <a:schemeClr val="accent2"/>
                </a:solidFill>
              </a:rPr>
              <a:t>MyTrackingChoices: </a:t>
            </a:r>
            <a:br>
              <a:rPr lang="en-US" sz="3600" dirty="0" smtClean="0">
                <a:solidFill>
                  <a:schemeClr val="accent2"/>
                </a:solidFill>
              </a:rPr>
            </a:br>
            <a:r>
              <a:rPr lang="en-US" sz="3600" dirty="0" smtClean="0">
                <a:solidFill>
                  <a:schemeClr val="accent2"/>
                </a:solidFill>
              </a:rPr>
              <a:t>Pacifying the Ad-Block War by Enforcing User Privacy Preferences</a:t>
            </a:r>
            <a:endParaRPr lang="en-US" sz="3600" dirty="0">
              <a:solidFill>
                <a:schemeClr val="accent2"/>
              </a:solidFill>
            </a:endParaRPr>
          </a:p>
        </p:txBody>
      </p:sp>
      <p:sp>
        <p:nvSpPr>
          <p:cNvPr id="3" name="Subtitle 2"/>
          <p:cNvSpPr>
            <a:spLocks noGrp="1"/>
          </p:cNvSpPr>
          <p:nvPr>
            <p:ph type="subTitle" idx="1"/>
          </p:nvPr>
        </p:nvSpPr>
        <p:spPr>
          <a:xfrm>
            <a:off x="521186" y="2431592"/>
            <a:ext cx="8067822" cy="2155551"/>
          </a:xfrm>
          <a:ln>
            <a:noFill/>
          </a:ln>
        </p:spPr>
        <p:txBody>
          <a:bodyPr>
            <a:normAutofit/>
          </a:bodyPr>
          <a:lstStyle/>
          <a:p>
            <a:r>
              <a:rPr lang="en-US" sz="2800" dirty="0" smtClean="0">
                <a:ln>
                  <a:solidFill>
                    <a:srgbClr val="000000"/>
                  </a:solidFill>
                </a:ln>
                <a:solidFill>
                  <a:schemeClr val="tx1"/>
                </a:solidFill>
              </a:rPr>
              <a:t>Jagdish Prasad Achara</a:t>
            </a:r>
          </a:p>
          <a:p>
            <a:endParaRPr lang="en-US" sz="2800" baseline="30000" dirty="0">
              <a:ln>
                <a:solidFill>
                  <a:srgbClr val="000000"/>
                </a:solidFill>
              </a:ln>
              <a:solidFill>
                <a:srgbClr val="000000"/>
              </a:solidFill>
            </a:endParaRPr>
          </a:p>
          <a:p>
            <a:r>
              <a:rPr lang="en-US" sz="2800" dirty="0" smtClean="0">
                <a:ln>
                  <a:solidFill>
                    <a:srgbClr val="000000"/>
                  </a:solidFill>
                </a:ln>
                <a:solidFill>
                  <a:schemeClr val="tx1"/>
                </a:solidFill>
              </a:rPr>
              <a:t>Joint work with </a:t>
            </a:r>
          </a:p>
          <a:p>
            <a:r>
              <a:rPr lang="en-US" sz="2800" dirty="0" smtClean="0">
                <a:ln>
                  <a:solidFill>
                    <a:srgbClr val="000000"/>
                  </a:solidFill>
                </a:ln>
                <a:solidFill>
                  <a:schemeClr val="tx1"/>
                </a:solidFill>
              </a:rPr>
              <a:t>Javier Parra-</a:t>
            </a:r>
            <a:r>
              <a:rPr lang="en-US" sz="2800" dirty="0" err="1" smtClean="0">
                <a:ln>
                  <a:solidFill>
                    <a:srgbClr val="000000"/>
                  </a:solidFill>
                </a:ln>
                <a:solidFill>
                  <a:schemeClr val="tx1"/>
                </a:solidFill>
              </a:rPr>
              <a:t>Arnau</a:t>
            </a:r>
            <a:r>
              <a:rPr lang="en-US" sz="2800" dirty="0" smtClean="0">
                <a:ln>
                  <a:solidFill>
                    <a:srgbClr val="000000"/>
                  </a:solidFill>
                </a:ln>
                <a:solidFill>
                  <a:schemeClr val="tx1"/>
                </a:solidFill>
              </a:rPr>
              <a:t> and Claude Castelluccia</a:t>
            </a:r>
          </a:p>
        </p:txBody>
      </p:sp>
      <p:sp>
        <p:nvSpPr>
          <p:cNvPr id="6" name="Espace réservé du numéro de diapositive 5"/>
          <p:cNvSpPr>
            <a:spLocks noGrp="1"/>
          </p:cNvSpPr>
          <p:nvPr>
            <p:ph type="sldNum" sz="quarter" idx="12"/>
          </p:nvPr>
        </p:nvSpPr>
        <p:spPr/>
        <p:txBody>
          <a:bodyPr/>
          <a:lstStyle/>
          <a:p>
            <a:fld id="{38AEE45B-6E19-ED4E-BDF8-241CB0869838}" type="slidenum">
              <a:rPr lang="en-US" smtClean="0"/>
              <a:t>1</a:t>
            </a:fld>
            <a:endParaRPr lang="en-US" dirty="0"/>
          </a:p>
        </p:txBody>
      </p:sp>
      <p:pic>
        <p:nvPicPr>
          <p:cNvPr id="4" name="Image 3" descr="logo_INR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257" y="5922615"/>
            <a:ext cx="2188658" cy="798860"/>
          </a:xfrm>
          <a:prstGeom prst="rect">
            <a:avLst/>
          </a:prstGeom>
        </p:spPr>
      </p:pic>
      <p:pic>
        <p:nvPicPr>
          <p:cNvPr id="5" name="Image 4" descr="logo_ur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357" y="6090410"/>
            <a:ext cx="2691685" cy="631065"/>
          </a:xfrm>
          <a:prstGeom prst="rect">
            <a:avLst/>
          </a:prstGeom>
        </p:spPr>
      </p:pic>
      <p:sp>
        <p:nvSpPr>
          <p:cNvPr id="7" name="Espace réservé de la date 6"/>
          <p:cNvSpPr>
            <a:spLocks noGrp="1"/>
          </p:cNvSpPr>
          <p:nvPr>
            <p:ph type="dt" sz="half" idx="10"/>
          </p:nvPr>
        </p:nvSpPr>
        <p:spPr/>
        <p:txBody>
          <a:bodyPr/>
          <a:lstStyle/>
          <a:p>
            <a:r>
              <a:rPr lang="en-US" smtClean="0"/>
              <a:t>14/06/16</a:t>
            </a:r>
            <a:endParaRPr lang="en-US"/>
          </a:p>
        </p:txBody>
      </p:sp>
      <p:sp>
        <p:nvSpPr>
          <p:cNvPr id="8" name="ZoneTexte 7"/>
          <p:cNvSpPr txBox="1"/>
          <p:nvPr/>
        </p:nvSpPr>
        <p:spPr>
          <a:xfrm>
            <a:off x="2935637" y="4593095"/>
            <a:ext cx="3588417" cy="707886"/>
          </a:xfrm>
          <a:prstGeom prst="rect">
            <a:avLst/>
          </a:prstGeom>
          <a:noFill/>
        </p:spPr>
        <p:txBody>
          <a:bodyPr wrap="none" rtlCol="0">
            <a:spAutoFit/>
          </a:bodyPr>
          <a:lstStyle/>
          <a:p>
            <a:pPr algn="ctr"/>
            <a:r>
              <a:rPr lang="en-US" sz="2000" dirty="0"/>
              <a:t>WEIS, 2016</a:t>
            </a:r>
          </a:p>
          <a:p>
            <a:pPr algn="ctr"/>
            <a:r>
              <a:rPr lang="en-US" sz="2000" dirty="0" smtClean="0"/>
              <a:t>University of California, Berkeley</a:t>
            </a:r>
          </a:p>
        </p:txBody>
      </p:sp>
    </p:spTree>
    <p:extLst>
      <p:ext uri="{BB962C8B-B14F-4D97-AF65-F5344CB8AC3E}">
        <p14:creationId xmlns:p14="http://schemas.microsoft.com/office/powerpoint/2010/main" val="3416856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99306"/>
            <a:ext cx="8229600" cy="1143000"/>
          </a:xfrm>
        </p:spPr>
        <p:txBody>
          <a:bodyPr>
            <a:normAutofit/>
          </a:bodyPr>
          <a:lstStyle/>
          <a:p>
            <a:r>
              <a:rPr lang="en-US" dirty="0" err="1" smtClean="0"/>
              <a:t>MyTrackingChoices</a:t>
            </a:r>
            <a:r>
              <a:rPr lang="en-US" dirty="0" smtClean="0"/>
              <a:t> (MTC)</a:t>
            </a:r>
            <a:endParaRPr lang="en-US" sz="3100" dirty="0">
              <a:solidFill>
                <a:srgbClr val="C0504D"/>
              </a:solidFill>
            </a:endParaRPr>
          </a:p>
        </p:txBody>
      </p:sp>
      <p:sp>
        <p:nvSpPr>
          <p:cNvPr id="4" name="Espace réservé du numéro de diapositive 3"/>
          <p:cNvSpPr>
            <a:spLocks noGrp="1"/>
          </p:cNvSpPr>
          <p:nvPr>
            <p:ph type="sldNum" sz="quarter" idx="12"/>
          </p:nvPr>
        </p:nvSpPr>
        <p:spPr/>
        <p:txBody>
          <a:bodyPr/>
          <a:lstStyle/>
          <a:p>
            <a:fld id="{38AEE45B-6E19-ED4E-BDF8-241CB0869838}" type="slidenum">
              <a:rPr lang="en-US" smtClean="0"/>
              <a:t>10</a:t>
            </a:fld>
            <a:endParaRPr lang="en-US"/>
          </a:p>
        </p:txBody>
      </p:sp>
    </p:spTree>
    <p:extLst>
      <p:ext uri="{BB962C8B-B14F-4D97-AF65-F5344CB8AC3E}">
        <p14:creationId xmlns:p14="http://schemas.microsoft.com/office/powerpoint/2010/main" val="28236583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MyTrackingChoices</a:t>
            </a:r>
            <a:endParaRPr lang="en-US" dirty="0"/>
          </a:p>
        </p:txBody>
      </p:sp>
      <p:sp>
        <p:nvSpPr>
          <p:cNvPr id="3" name="Espace réservé du contenu 2"/>
          <p:cNvSpPr>
            <a:spLocks noGrp="1"/>
          </p:cNvSpPr>
          <p:nvPr>
            <p:ph idx="1"/>
          </p:nvPr>
        </p:nvSpPr>
        <p:spPr/>
        <p:txBody>
          <a:bodyPr>
            <a:normAutofit/>
          </a:bodyPr>
          <a:lstStyle/>
          <a:p>
            <a:pPr marL="0" indent="0" algn="ctr">
              <a:buNone/>
            </a:pPr>
            <a:r>
              <a:rPr lang="fr-FR" dirty="0"/>
              <a:t>f</a:t>
            </a:r>
            <a:r>
              <a:rPr lang="en-US" dirty="0" err="1" smtClean="0"/>
              <a:t>ine</a:t>
            </a:r>
            <a:r>
              <a:rPr lang="en-US" dirty="0" smtClean="0"/>
              <a:t>-grained options </a:t>
            </a:r>
            <a:r>
              <a:rPr lang="en-US" dirty="0" smtClean="0">
                <a:solidFill>
                  <a:srgbClr val="C0504D"/>
                </a:solidFill>
              </a:rPr>
              <a:t>over privacy (tracking)</a:t>
            </a:r>
            <a:endParaRPr lang="fr-FR" dirty="0" smtClean="0"/>
          </a:p>
          <a:p>
            <a:pPr marL="0" indent="0" algn="ctr">
              <a:buNone/>
            </a:pPr>
            <a:endParaRPr lang="en-US" dirty="0" smtClean="0"/>
          </a:p>
          <a:p>
            <a:pPr marL="0" indent="0" algn="ctr">
              <a:buNone/>
            </a:pPr>
            <a:r>
              <a:rPr lang="en-US" dirty="0" smtClean="0">
                <a:solidFill>
                  <a:schemeClr val="accent2"/>
                </a:solidFill>
              </a:rPr>
              <a:t>Key working </a:t>
            </a:r>
            <a:r>
              <a:rPr lang="en-US" dirty="0" smtClean="0">
                <a:solidFill>
                  <a:srgbClr val="C0504D"/>
                </a:solidFill>
              </a:rPr>
              <a:t>assumption</a:t>
            </a:r>
          </a:p>
          <a:p>
            <a:pPr marL="0" indent="0" algn="ctr">
              <a:buNone/>
            </a:pPr>
            <a:r>
              <a:rPr lang="en-US" dirty="0" smtClean="0">
                <a:solidFill>
                  <a:srgbClr val="000000"/>
                </a:solidFill>
              </a:rPr>
              <a:t>some categories</a:t>
            </a:r>
            <a:r>
              <a:rPr lang="en-US" dirty="0">
                <a:solidFill>
                  <a:srgbClr val="000000"/>
                </a:solidFill>
              </a:rPr>
              <a:t> </a:t>
            </a:r>
            <a:r>
              <a:rPr lang="en-US" dirty="0" smtClean="0">
                <a:solidFill>
                  <a:srgbClr val="000000"/>
                </a:solidFill>
              </a:rPr>
              <a:t>(adult</a:t>
            </a:r>
            <a:r>
              <a:rPr lang="en-US" dirty="0">
                <a:solidFill>
                  <a:srgbClr val="000000"/>
                </a:solidFill>
              </a:rPr>
              <a:t>, </a:t>
            </a:r>
            <a:r>
              <a:rPr lang="en-US" dirty="0" smtClean="0">
                <a:solidFill>
                  <a:srgbClr val="000000"/>
                </a:solidFill>
              </a:rPr>
              <a:t>health, etc.) are </a:t>
            </a:r>
            <a:r>
              <a:rPr lang="en-US" dirty="0">
                <a:solidFill>
                  <a:srgbClr val="000000"/>
                </a:solidFill>
              </a:rPr>
              <a:t>more </a:t>
            </a:r>
            <a:r>
              <a:rPr lang="en-US" dirty="0" smtClean="0">
                <a:solidFill>
                  <a:srgbClr val="000000"/>
                </a:solidFill>
              </a:rPr>
              <a:t>privacy-sensitive </a:t>
            </a:r>
            <a:r>
              <a:rPr lang="en-US" dirty="0">
                <a:solidFill>
                  <a:srgbClr val="000000"/>
                </a:solidFill>
              </a:rPr>
              <a:t>than </a:t>
            </a:r>
            <a:r>
              <a:rPr lang="en-US" dirty="0" smtClean="0">
                <a:solidFill>
                  <a:srgbClr val="000000"/>
                </a:solidFill>
              </a:rPr>
              <a:t>others (sports, fashion)</a:t>
            </a:r>
            <a:endParaRPr lang="en-US" dirty="0">
              <a:solidFill>
                <a:srgbClr val="000000"/>
              </a:solidFill>
            </a:endParaRPr>
          </a:p>
          <a:p>
            <a:pPr marL="0" indent="0">
              <a:buNone/>
            </a:pPr>
            <a:endParaRPr lang="en-US" dirty="0"/>
          </a:p>
          <a:p>
            <a:pPr marL="0" indent="0" algn="ctr">
              <a:buNone/>
            </a:pPr>
            <a:r>
              <a:rPr lang="fr-FR" dirty="0"/>
              <a:t>a</a:t>
            </a:r>
            <a:r>
              <a:rPr lang="fr-FR" dirty="0" smtClean="0"/>
              <a:t>n </a:t>
            </a:r>
            <a:r>
              <a:rPr lang="fr-FR" dirty="0" err="1" smtClean="0"/>
              <a:t>attempt</a:t>
            </a:r>
            <a:r>
              <a:rPr lang="fr-FR" dirty="0" smtClean="0"/>
              <a:t> to f</a:t>
            </a:r>
            <a:r>
              <a:rPr lang="en-US" dirty="0" err="1" smtClean="0"/>
              <a:t>ind</a:t>
            </a:r>
            <a:r>
              <a:rPr lang="en-US" dirty="0" smtClean="0"/>
              <a:t> a </a:t>
            </a:r>
            <a:r>
              <a:rPr lang="en-US" dirty="0" smtClean="0">
                <a:solidFill>
                  <a:srgbClr val="C0504D"/>
                </a:solidFill>
              </a:rPr>
              <a:t>trade-off </a:t>
            </a:r>
            <a:r>
              <a:rPr lang="en-US" dirty="0" smtClean="0"/>
              <a:t>between privacy and economy</a:t>
            </a:r>
            <a:endParaRPr lang="en-US" dirty="0"/>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11</a:t>
            </a:fld>
            <a:endParaRPr lang="en-US"/>
          </a:p>
        </p:txBody>
      </p:sp>
    </p:spTree>
    <p:extLst>
      <p:ext uri="{BB962C8B-B14F-4D97-AF65-F5344CB8AC3E}">
        <p14:creationId xmlns:p14="http://schemas.microsoft.com/office/powerpoint/2010/main" val="3004617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options_mt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498" y="211935"/>
            <a:ext cx="6940507" cy="6086023"/>
          </a:xfrm>
          <a:prstGeom prst="rect">
            <a:avLst/>
          </a:prstGeom>
        </p:spPr>
      </p:pic>
      <p:sp>
        <p:nvSpPr>
          <p:cNvPr id="9" name="Espace réservé du numéro de diapositive 8"/>
          <p:cNvSpPr>
            <a:spLocks noGrp="1"/>
          </p:cNvSpPr>
          <p:nvPr>
            <p:ph type="sldNum" sz="quarter" idx="12"/>
          </p:nvPr>
        </p:nvSpPr>
        <p:spPr/>
        <p:txBody>
          <a:bodyPr/>
          <a:lstStyle/>
          <a:p>
            <a:fld id="{B8203626-34AB-464E-B1E0-43C06FBD3CAB}" type="slidenum">
              <a:rPr lang="en-US" smtClean="0"/>
              <a:t>12</a:t>
            </a:fld>
            <a:endParaRPr lang="en-US"/>
          </a:p>
        </p:txBody>
      </p:sp>
    </p:spTree>
    <p:extLst>
      <p:ext uri="{BB962C8B-B14F-4D97-AF65-F5344CB8AC3E}">
        <p14:creationId xmlns:p14="http://schemas.microsoft.com/office/powerpoint/2010/main" val="18202624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8203626-34AB-464E-B1E0-43C06FBD3CAB}" type="slidenum">
              <a:rPr lang="en-US" smtClean="0"/>
              <a:t>13</a:t>
            </a:fld>
            <a:endParaRPr lang="en-US"/>
          </a:p>
        </p:txBody>
      </p:sp>
      <p:pic>
        <p:nvPicPr>
          <p:cNvPr id="5" name="Image 4" descr="bbc_te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0068"/>
            <a:ext cx="9144000" cy="4432873"/>
          </a:xfrm>
          <a:prstGeom prst="rect">
            <a:avLst/>
          </a:prstGeom>
        </p:spPr>
      </p:pic>
      <p:cxnSp>
        <p:nvCxnSpPr>
          <p:cNvPr id="11" name="Connecteur droit avec flèche 10"/>
          <p:cNvCxnSpPr>
            <a:stCxn id="14" idx="2"/>
          </p:cNvCxnSpPr>
          <p:nvPr/>
        </p:nvCxnSpPr>
        <p:spPr>
          <a:xfrm>
            <a:off x="6189614" y="927052"/>
            <a:ext cx="1298097" cy="186973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ZoneTexte 13"/>
          <p:cNvSpPr txBox="1"/>
          <p:nvPr/>
        </p:nvSpPr>
        <p:spPr>
          <a:xfrm>
            <a:off x="5609968" y="557720"/>
            <a:ext cx="1159292" cy="369332"/>
          </a:xfrm>
          <a:prstGeom prst="rect">
            <a:avLst/>
          </a:prstGeom>
          <a:noFill/>
        </p:spPr>
        <p:txBody>
          <a:bodyPr wrap="none" rtlCol="0">
            <a:spAutoFit/>
          </a:bodyPr>
          <a:lstStyle/>
          <a:p>
            <a:r>
              <a:rPr lang="en-US" dirty="0" smtClean="0"/>
              <a:t>categories</a:t>
            </a:r>
            <a:endParaRPr lang="en-US" dirty="0"/>
          </a:p>
        </p:txBody>
      </p:sp>
      <p:sp>
        <p:nvSpPr>
          <p:cNvPr id="15" name="ZoneTexte 14"/>
          <p:cNvSpPr txBox="1"/>
          <p:nvPr/>
        </p:nvSpPr>
        <p:spPr>
          <a:xfrm>
            <a:off x="7279435" y="537998"/>
            <a:ext cx="957639" cy="369332"/>
          </a:xfrm>
          <a:prstGeom prst="rect">
            <a:avLst/>
          </a:prstGeom>
          <a:noFill/>
        </p:spPr>
        <p:txBody>
          <a:bodyPr wrap="none" rtlCol="0">
            <a:spAutoFit/>
          </a:bodyPr>
          <a:lstStyle/>
          <a:p>
            <a:r>
              <a:rPr lang="en-US" dirty="0" smtClean="0"/>
              <a:t>decision</a:t>
            </a:r>
            <a:endParaRPr lang="en-US" dirty="0"/>
          </a:p>
        </p:txBody>
      </p:sp>
      <p:cxnSp>
        <p:nvCxnSpPr>
          <p:cNvPr id="16" name="Connecteur droit avec flèche 15"/>
          <p:cNvCxnSpPr>
            <a:stCxn id="15" idx="2"/>
          </p:cNvCxnSpPr>
          <p:nvPr/>
        </p:nvCxnSpPr>
        <p:spPr>
          <a:xfrm>
            <a:off x="7758255" y="907330"/>
            <a:ext cx="815908" cy="77367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4" name="Bouée 23"/>
          <p:cNvSpPr/>
          <p:nvPr/>
        </p:nvSpPr>
        <p:spPr>
          <a:xfrm>
            <a:off x="735583" y="3574895"/>
            <a:ext cx="4946268" cy="1272226"/>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2809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8203626-34AB-464E-B1E0-43C06FBD3CAB}" type="slidenum">
              <a:rPr lang="en-US" smtClean="0"/>
              <a:t>14</a:t>
            </a:fld>
            <a:endParaRPr lang="en-US"/>
          </a:p>
        </p:txBody>
      </p:sp>
      <p:pic>
        <p:nvPicPr>
          <p:cNvPr id="5" name="Image 4" descr="bbc_healt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6246"/>
            <a:ext cx="9144000" cy="4485555"/>
          </a:xfrm>
          <a:prstGeom prst="rect">
            <a:avLst/>
          </a:prstGeom>
        </p:spPr>
      </p:pic>
      <p:cxnSp>
        <p:nvCxnSpPr>
          <p:cNvPr id="8" name="Connecteur droit avec flèche 7"/>
          <p:cNvCxnSpPr>
            <a:stCxn id="9" idx="2"/>
          </p:cNvCxnSpPr>
          <p:nvPr/>
        </p:nvCxnSpPr>
        <p:spPr>
          <a:xfrm>
            <a:off x="6110147" y="927052"/>
            <a:ext cx="2192403" cy="17889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ZoneTexte 8"/>
          <p:cNvSpPr txBox="1"/>
          <p:nvPr/>
        </p:nvSpPr>
        <p:spPr>
          <a:xfrm>
            <a:off x="5609968" y="557720"/>
            <a:ext cx="1000357" cy="369332"/>
          </a:xfrm>
          <a:prstGeom prst="rect">
            <a:avLst/>
          </a:prstGeom>
          <a:noFill/>
        </p:spPr>
        <p:txBody>
          <a:bodyPr wrap="none" rtlCol="0">
            <a:spAutoFit/>
          </a:bodyPr>
          <a:lstStyle/>
          <a:p>
            <a:r>
              <a:rPr lang="en-US" dirty="0" smtClean="0"/>
              <a:t>category</a:t>
            </a:r>
            <a:endParaRPr lang="en-US" dirty="0"/>
          </a:p>
        </p:txBody>
      </p:sp>
      <p:sp>
        <p:nvSpPr>
          <p:cNvPr id="10" name="ZoneTexte 9"/>
          <p:cNvSpPr txBox="1"/>
          <p:nvPr/>
        </p:nvSpPr>
        <p:spPr>
          <a:xfrm>
            <a:off x="7279435" y="537998"/>
            <a:ext cx="957639" cy="369332"/>
          </a:xfrm>
          <a:prstGeom prst="rect">
            <a:avLst/>
          </a:prstGeom>
          <a:noFill/>
        </p:spPr>
        <p:txBody>
          <a:bodyPr wrap="none" rtlCol="0">
            <a:spAutoFit/>
          </a:bodyPr>
          <a:lstStyle/>
          <a:p>
            <a:r>
              <a:rPr lang="en-US" dirty="0" smtClean="0"/>
              <a:t>decision</a:t>
            </a:r>
            <a:endParaRPr lang="en-US" dirty="0"/>
          </a:p>
        </p:txBody>
      </p:sp>
      <p:cxnSp>
        <p:nvCxnSpPr>
          <p:cNvPr id="11" name="Connecteur droit avec flèche 10"/>
          <p:cNvCxnSpPr>
            <a:stCxn id="10" idx="2"/>
          </p:cNvCxnSpPr>
          <p:nvPr/>
        </p:nvCxnSpPr>
        <p:spPr>
          <a:xfrm>
            <a:off x="7758255" y="907330"/>
            <a:ext cx="815908" cy="77367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Bouée 11"/>
          <p:cNvSpPr/>
          <p:nvPr/>
        </p:nvSpPr>
        <p:spPr>
          <a:xfrm>
            <a:off x="663700" y="3508829"/>
            <a:ext cx="4946268" cy="719384"/>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5552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Categorization</a:t>
            </a:r>
            <a:endParaRPr lang="en-US" dirty="0"/>
          </a:p>
        </p:txBody>
      </p:sp>
      <p:sp>
        <p:nvSpPr>
          <p:cNvPr id="3" name="Espace réservé du contenu 2"/>
          <p:cNvSpPr>
            <a:spLocks noGrp="1"/>
          </p:cNvSpPr>
          <p:nvPr>
            <p:ph idx="1"/>
          </p:nvPr>
        </p:nvSpPr>
        <p:spPr/>
        <p:txBody>
          <a:bodyPr>
            <a:normAutofit fontScale="92500" lnSpcReduction="20000"/>
          </a:bodyPr>
          <a:lstStyle/>
          <a:p>
            <a:r>
              <a:rPr lang="en-US" dirty="0" smtClean="0">
                <a:solidFill>
                  <a:srgbClr val="C0504D"/>
                </a:solidFill>
              </a:rPr>
              <a:t>per </a:t>
            </a:r>
            <a:r>
              <a:rPr lang="en-US" dirty="0">
                <a:solidFill>
                  <a:srgbClr val="C0504D"/>
                </a:solidFill>
              </a:rPr>
              <a:t>web page basis</a:t>
            </a:r>
            <a:r>
              <a:rPr lang="en-US" dirty="0"/>
              <a:t> (≠ per domain)</a:t>
            </a:r>
          </a:p>
          <a:p>
            <a:pPr marL="457200" lvl="1" indent="0" algn="ctr">
              <a:buNone/>
            </a:pPr>
            <a:r>
              <a:rPr lang="fr-FR" dirty="0" err="1" smtClean="0">
                <a:solidFill>
                  <a:schemeClr val="accent2"/>
                </a:solidFill>
              </a:rPr>
              <a:t>Benefits</a:t>
            </a:r>
            <a:endParaRPr lang="fr-FR" dirty="0" smtClean="0">
              <a:solidFill>
                <a:schemeClr val="accent2"/>
              </a:solidFill>
            </a:endParaRPr>
          </a:p>
          <a:p>
            <a:pPr marL="457200" lvl="1" indent="0" algn="ctr">
              <a:buNone/>
            </a:pPr>
            <a:r>
              <a:rPr lang="fr-FR" b="1" dirty="0" err="1" smtClean="0">
                <a:solidFill>
                  <a:srgbClr val="000000"/>
                </a:solidFill>
              </a:rPr>
              <a:t>website</a:t>
            </a:r>
            <a:r>
              <a:rPr lang="fr-FR" b="1" dirty="0" smtClean="0">
                <a:solidFill>
                  <a:srgbClr val="000000"/>
                </a:solidFill>
              </a:rPr>
              <a:t>: </a:t>
            </a:r>
            <a:r>
              <a:rPr lang="en-US" dirty="0" smtClean="0"/>
              <a:t>ads would be blocked only on sensitive-category web pages (most revenue preserved)</a:t>
            </a:r>
            <a:endParaRPr lang="fr-FR" b="1" dirty="0" smtClean="0">
              <a:solidFill>
                <a:schemeClr val="accent2"/>
              </a:solidFill>
            </a:endParaRPr>
          </a:p>
          <a:p>
            <a:pPr marL="457200" lvl="1" indent="0" algn="ctr">
              <a:buNone/>
            </a:pPr>
            <a:r>
              <a:rPr lang="fr-FR" dirty="0" smtClean="0">
                <a:solidFill>
                  <a:schemeClr val="accent2"/>
                </a:solidFill>
              </a:rPr>
              <a:t> </a:t>
            </a:r>
            <a:r>
              <a:rPr lang="fr-FR" b="1" dirty="0" smtClean="0">
                <a:solidFill>
                  <a:srgbClr val="000000"/>
                </a:solidFill>
              </a:rPr>
              <a:t>user: </a:t>
            </a:r>
            <a:r>
              <a:rPr lang="fr-FR" dirty="0" err="1" smtClean="0"/>
              <a:t>can</a:t>
            </a:r>
            <a:r>
              <a:rPr lang="fr-FR" dirty="0" smtClean="0"/>
              <a:t> </a:t>
            </a:r>
            <a:r>
              <a:rPr lang="fr-FR" dirty="0" err="1" smtClean="0"/>
              <a:t>technically</a:t>
            </a:r>
            <a:r>
              <a:rPr lang="fr-FR" dirty="0" smtClean="0"/>
              <a:t> control </a:t>
            </a:r>
            <a:r>
              <a:rPr lang="fr-FR" dirty="0" err="1" smtClean="0"/>
              <a:t>his</a:t>
            </a:r>
            <a:r>
              <a:rPr lang="fr-FR" dirty="0" smtClean="0"/>
              <a:t> profile </a:t>
            </a:r>
            <a:r>
              <a:rPr lang="fr-FR" dirty="0" err="1" smtClean="0"/>
              <a:t>yet</a:t>
            </a:r>
            <a:r>
              <a:rPr lang="fr-FR" dirty="0" smtClean="0"/>
              <a:t> continue </a:t>
            </a:r>
            <a:r>
              <a:rPr lang="fr-FR" dirty="0" err="1" smtClean="0"/>
              <a:t>receiving</a:t>
            </a:r>
            <a:r>
              <a:rPr lang="fr-FR" dirty="0" smtClean="0"/>
              <a:t> free content</a:t>
            </a:r>
          </a:p>
          <a:p>
            <a:pPr marL="457200" lvl="1" indent="0" algn="ctr">
              <a:buNone/>
            </a:pPr>
            <a:r>
              <a:rPr lang="fr-FR" dirty="0" smtClean="0"/>
              <a:t> </a:t>
            </a:r>
          </a:p>
          <a:p>
            <a:pPr marL="457200" lvl="1" indent="0" algn="ctr">
              <a:buNone/>
            </a:pPr>
            <a:endParaRPr lang="fr-FR" dirty="0"/>
          </a:p>
          <a:p>
            <a:r>
              <a:rPr lang="fr-FR" dirty="0" smtClean="0"/>
              <a:t>A</a:t>
            </a:r>
            <a:r>
              <a:rPr lang="en-US" dirty="0" smtClean="0"/>
              <a:t> page is categorized </a:t>
            </a:r>
            <a:r>
              <a:rPr lang="en-US" dirty="0" smtClean="0">
                <a:solidFill>
                  <a:srgbClr val="C0504D"/>
                </a:solidFill>
              </a:rPr>
              <a:t>locally</a:t>
            </a:r>
            <a:r>
              <a:rPr lang="en-US" dirty="0" smtClean="0"/>
              <a:t> based on</a:t>
            </a:r>
            <a:endParaRPr lang="en-US" dirty="0"/>
          </a:p>
          <a:p>
            <a:pPr lvl="1"/>
            <a:r>
              <a:rPr lang="en-US" dirty="0" smtClean="0"/>
              <a:t>domains/subdomains/hostname</a:t>
            </a:r>
            <a:endParaRPr lang="en-US" dirty="0"/>
          </a:p>
          <a:p>
            <a:pPr lvl="1"/>
            <a:r>
              <a:rPr lang="en-US" dirty="0" smtClean="0"/>
              <a:t>unigrams </a:t>
            </a:r>
            <a:r>
              <a:rPr lang="en-US" dirty="0"/>
              <a:t>and </a:t>
            </a:r>
            <a:r>
              <a:rPr lang="en-US" dirty="0" smtClean="0"/>
              <a:t>bigrams</a:t>
            </a:r>
            <a:endParaRPr lang="en-US" dirty="0"/>
          </a:p>
          <a:p>
            <a:endParaRPr lang="en-US" dirty="0"/>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15</a:t>
            </a:fld>
            <a:endParaRPr lang="en-US"/>
          </a:p>
        </p:txBody>
      </p:sp>
    </p:spTree>
    <p:extLst>
      <p:ext uri="{BB962C8B-B14F-4D97-AF65-F5344CB8AC3E}">
        <p14:creationId xmlns:p14="http://schemas.microsoft.com/office/powerpoint/2010/main" val="3584308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99306"/>
            <a:ext cx="8229600" cy="1143000"/>
          </a:xfrm>
        </p:spPr>
        <p:txBody>
          <a:bodyPr>
            <a:normAutofit/>
          </a:bodyPr>
          <a:lstStyle/>
          <a:p>
            <a:r>
              <a:rPr lang="en-US" dirty="0" smtClean="0"/>
              <a:t>Can MTC pacify the Ad-Block War?</a:t>
            </a:r>
            <a:endParaRPr lang="en-US" dirty="0"/>
          </a:p>
        </p:txBody>
      </p:sp>
      <p:sp>
        <p:nvSpPr>
          <p:cNvPr id="4" name="Espace réservé du numéro de diapositive 3"/>
          <p:cNvSpPr>
            <a:spLocks noGrp="1"/>
          </p:cNvSpPr>
          <p:nvPr>
            <p:ph type="sldNum" sz="quarter" idx="12"/>
          </p:nvPr>
        </p:nvSpPr>
        <p:spPr/>
        <p:txBody>
          <a:bodyPr/>
          <a:lstStyle/>
          <a:p>
            <a:fld id="{38AEE45B-6E19-ED4E-BDF8-241CB0869838}" type="slidenum">
              <a:rPr lang="en-US" smtClean="0"/>
              <a:t>16</a:t>
            </a:fld>
            <a:endParaRPr lang="en-US"/>
          </a:p>
        </p:txBody>
      </p:sp>
    </p:spTree>
    <p:extLst>
      <p:ext uri="{BB962C8B-B14F-4D97-AF65-F5344CB8AC3E}">
        <p14:creationId xmlns:p14="http://schemas.microsoft.com/office/powerpoint/2010/main" val="14931491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Ad-Block War</a:t>
            </a:r>
            <a:endParaRPr lang="en-US" dirty="0"/>
          </a:p>
        </p:txBody>
      </p:sp>
      <p:sp>
        <p:nvSpPr>
          <p:cNvPr id="4" name="Rectangle à coins arrondis 3"/>
          <p:cNvSpPr/>
          <p:nvPr/>
        </p:nvSpPr>
        <p:spPr>
          <a:xfrm>
            <a:off x="736913" y="2928684"/>
            <a:ext cx="1665919" cy="13606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smtClean="0"/>
          </a:p>
          <a:p>
            <a:pPr algn="ctr"/>
            <a:endParaRPr lang="en-US" dirty="0" smtClean="0"/>
          </a:p>
          <a:p>
            <a:pPr algn="ctr"/>
            <a:endParaRPr lang="en-US" dirty="0"/>
          </a:p>
          <a:p>
            <a:pPr algn="ctr"/>
            <a:r>
              <a:rPr lang="en-US" dirty="0" smtClean="0"/>
              <a:t>Publishers</a:t>
            </a:r>
          </a:p>
        </p:txBody>
      </p:sp>
      <p:sp>
        <p:nvSpPr>
          <p:cNvPr id="5" name="Rectangle à coins arrondis 4"/>
          <p:cNvSpPr/>
          <p:nvPr/>
        </p:nvSpPr>
        <p:spPr>
          <a:xfrm>
            <a:off x="6778305" y="2928684"/>
            <a:ext cx="1665919" cy="13606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Users</a:t>
            </a:r>
          </a:p>
        </p:txBody>
      </p:sp>
      <p:cxnSp>
        <p:nvCxnSpPr>
          <p:cNvPr id="7" name="Connecteur droit avec flèche 6"/>
          <p:cNvCxnSpPr>
            <a:stCxn id="4" idx="3"/>
            <a:endCxn id="5" idx="1"/>
          </p:cNvCxnSpPr>
          <p:nvPr/>
        </p:nvCxnSpPr>
        <p:spPr>
          <a:xfrm>
            <a:off x="2402832" y="3609021"/>
            <a:ext cx="4375473"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8" name="Image 7" descr="icon-person-1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487" y="2928684"/>
            <a:ext cx="1363218" cy="1363218"/>
          </a:xfrm>
          <a:prstGeom prst="rect">
            <a:avLst/>
          </a:prstGeom>
        </p:spPr>
      </p:pic>
      <p:pic>
        <p:nvPicPr>
          <p:cNvPr id="9" name="Image 8" descr="publish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98" y="2997123"/>
            <a:ext cx="1223795" cy="1223795"/>
          </a:xfrm>
          <a:prstGeom prst="rect">
            <a:avLst/>
          </a:prstGeom>
        </p:spPr>
      </p:pic>
      <p:sp>
        <p:nvSpPr>
          <p:cNvPr id="23" name="Espace réservé du numéro de diapositive 22"/>
          <p:cNvSpPr>
            <a:spLocks noGrp="1"/>
          </p:cNvSpPr>
          <p:nvPr>
            <p:ph type="sldNum" sz="quarter" idx="12"/>
          </p:nvPr>
        </p:nvSpPr>
        <p:spPr/>
        <p:txBody>
          <a:bodyPr/>
          <a:lstStyle/>
          <a:p>
            <a:fld id="{B8203626-34AB-464E-B1E0-43C06FBD3CAB}" type="slidenum">
              <a:rPr lang="en-US" smtClean="0"/>
              <a:t>17</a:t>
            </a:fld>
            <a:endParaRPr lang="en-US"/>
          </a:p>
        </p:txBody>
      </p:sp>
      <p:sp>
        <p:nvSpPr>
          <p:cNvPr id="16" name="Bouée 15"/>
          <p:cNvSpPr/>
          <p:nvPr/>
        </p:nvSpPr>
        <p:spPr>
          <a:xfrm>
            <a:off x="1450015" y="1501146"/>
            <a:ext cx="1147513" cy="1121758"/>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6" name="ZoneTexte 5"/>
          <p:cNvSpPr txBox="1"/>
          <p:nvPr/>
        </p:nvSpPr>
        <p:spPr>
          <a:xfrm>
            <a:off x="1539850" y="1863475"/>
            <a:ext cx="902749" cy="369332"/>
          </a:xfrm>
          <a:prstGeom prst="rect">
            <a:avLst/>
          </a:prstGeom>
          <a:noFill/>
        </p:spPr>
        <p:txBody>
          <a:bodyPr wrap="none" rtlCol="0">
            <a:spAutoFit/>
          </a:bodyPr>
          <a:lstStyle/>
          <a:p>
            <a:r>
              <a:rPr lang="fr-FR" dirty="0" smtClean="0"/>
              <a:t>A</a:t>
            </a:r>
            <a:r>
              <a:rPr lang="en-US" dirty="0" smtClean="0"/>
              <a:t>d tech</a:t>
            </a:r>
            <a:endParaRPr lang="en-US" dirty="0"/>
          </a:p>
        </p:txBody>
      </p:sp>
      <p:cxnSp>
        <p:nvCxnSpPr>
          <p:cNvPr id="17" name="Connecteur droit avec flèche 16"/>
          <p:cNvCxnSpPr>
            <a:endCxn id="16" idx="4"/>
          </p:cNvCxnSpPr>
          <p:nvPr/>
        </p:nvCxnSpPr>
        <p:spPr>
          <a:xfrm flipV="1">
            <a:off x="1569873" y="2622904"/>
            <a:ext cx="453899" cy="1046609"/>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18" name="Image 17" descr="ad-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365" y="2997123"/>
            <a:ext cx="610152" cy="416689"/>
          </a:xfrm>
          <a:prstGeom prst="rect">
            <a:avLst/>
          </a:prstGeom>
        </p:spPr>
      </p:pic>
      <p:pic>
        <p:nvPicPr>
          <p:cNvPr id="28" name="Image 27" descr="ad-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643" y="1292801"/>
            <a:ext cx="610152" cy="416689"/>
          </a:xfrm>
          <a:prstGeom prst="rect">
            <a:avLst/>
          </a:prstGeom>
        </p:spPr>
      </p:pic>
      <p:pic>
        <p:nvPicPr>
          <p:cNvPr id="29" name="Image 28" descr="ad-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795" y="1655130"/>
            <a:ext cx="610152" cy="416689"/>
          </a:xfrm>
          <a:prstGeom prst="rect">
            <a:avLst/>
          </a:prstGeom>
        </p:spPr>
      </p:pic>
      <p:pic>
        <p:nvPicPr>
          <p:cNvPr id="30" name="Image 29" descr="ad-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528" y="1919036"/>
            <a:ext cx="610152" cy="416689"/>
          </a:xfrm>
          <a:prstGeom prst="rect">
            <a:avLst/>
          </a:prstGeom>
        </p:spPr>
      </p:pic>
      <p:pic>
        <p:nvPicPr>
          <p:cNvPr id="31" name="Image 30" descr="ad-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4913" y="2303650"/>
            <a:ext cx="610152" cy="416689"/>
          </a:xfrm>
          <a:prstGeom prst="rect">
            <a:avLst/>
          </a:prstGeom>
        </p:spPr>
      </p:pic>
      <p:sp>
        <p:nvSpPr>
          <p:cNvPr id="32" name="Bouée 31"/>
          <p:cNvSpPr/>
          <p:nvPr/>
        </p:nvSpPr>
        <p:spPr>
          <a:xfrm>
            <a:off x="6204548" y="1417638"/>
            <a:ext cx="1212457" cy="1205266"/>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33" name="ZoneTexte 32"/>
          <p:cNvSpPr txBox="1"/>
          <p:nvPr/>
        </p:nvSpPr>
        <p:spPr>
          <a:xfrm>
            <a:off x="6172077" y="1748653"/>
            <a:ext cx="1277400" cy="646331"/>
          </a:xfrm>
          <a:prstGeom prst="rect">
            <a:avLst/>
          </a:prstGeom>
          <a:noFill/>
        </p:spPr>
        <p:txBody>
          <a:bodyPr wrap="none" rtlCol="0">
            <a:spAutoFit/>
          </a:bodyPr>
          <a:lstStyle/>
          <a:p>
            <a:pPr algn="ctr"/>
            <a:r>
              <a:rPr lang="fr-FR" dirty="0" smtClean="0"/>
              <a:t>A</a:t>
            </a:r>
            <a:r>
              <a:rPr lang="en-US" dirty="0" smtClean="0"/>
              <a:t>d Blocking</a:t>
            </a:r>
          </a:p>
          <a:p>
            <a:pPr algn="ctr"/>
            <a:r>
              <a:rPr lang="en-US" dirty="0" smtClean="0"/>
              <a:t>tech</a:t>
            </a:r>
            <a:endParaRPr lang="en-US" dirty="0"/>
          </a:p>
        </p:txBody>
      </p:sp>
      <p:cxnSp>
        <p:nvCxnSpPr>
          <p:cNvPr id="34" name="Connecteur droit avec flèche 33"/>
          <p:cNvCxnSpPr>
            <a:stCxn id="8" idx="0"/>
            <a:endCxn id="32" idx="5"/>
          </p:cNvCxnSpPr>
          <p:nvPr/>
        </p:nvCxnSpPr>
        <p:spPr>
          <a:xfrm flipH="1" flipV="1">
            <a:off x="7239445" y="2446397"/>
            <a:ext cx="363651" cy="48228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1" name="Connecteur droit 40"/>
          <p:cNvCxnSpPr/>
          <p:nvPr/>
        </p:nvCxnSpPr>
        <p:spPr>
          <a:xfrm>
            <a:off x="6356604" y="2501650"/>
            <a:ext cx="0" cy="236763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91556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3.02552E-6 -4.84035E-6 L 0.48845 0.00394 " pathEditMode="relative" rAng="0" ptsTypes="AA">
                                      <p:cBhvr>
                                        <p:cTn id="8" dur="2000" fill="hold"/>
                                        <p:tgtEl>
                                          <p:spTgt spid="18"/>
                                        </p:tgtEl>
                                        <p:attrNameLst>
                                          <p:attrName>ppt_x</p:attrName>
                                          <p:attrName>ppt_y</p:attrName>
                                        </p:attrNameLst>
                                      </p:cBhvr>
                                      <p:rCtr x="24423" y="185"/>
                                    </p:animMotion>
                                  </p:childTnLst>
                                  <p:subTnLst>
                                    <p:set>
                                      <p:cBhvr override="childStyle">
                                        <p:cTn dur="1" fill="hold" display="0" masterRel="sameClick" afterEffect="1">
                                          <p:stCondLst>
                                            <p:cond evt="end" delay="0">
                                              <p:tn val="7"/>
                                            </p:cond>
                                          </p:stCondLst>
                                        </p:cTn>
                                        <p:tgtEl>
                                          <p:spTgt spid="1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4.92796E-6 1.22628E-6 L 0.47127 0.25289 " pathEditMode="relative" rAng="0" ptsTypes="AA">
                                      <p:cBhvr>
                                        <p:cTn id="26" dur="2000" fill="hold"/>
                                        <p:tgtEl>
                                          <p:spTgt spid="28"/>
                                        </p:tgtEl>
                                        <p:attrNameLst>
                                          <p:attrName>ppt_x</p:attrName>
                                          <p:attrName>ppt_y</p:attrName>
                                        </p:attrNameLst>
                                      </p:cBhvr>
                                      <p:rCtr x="23555" y="12633"/>
                                    </p:animMotion>
                                  </p:childTnLst>
                                  <p:subTnLst>
                                    <p:set>
                                      <p:cBhvr override="childStyle">
                                        <p:cTn dur="1" fill="hold" display="0" masterRel="sameClick" afterEffect="1">
                                          <p:stCondLst>
                                            <p:cond evt="end" delay="0">
                                              <p:tn val="25"/>
                                            </p:cond>
                                          </p:stCondLst>
                                        </p:cTn>
                                        <p:tgtEl>
                                          <p:spTgt spid="28"/>
                                        </p:tgtEl>
                                        <p:attrNameLst>
                                          <p:attrName>style.visibility</p:attrName>
                                        </p:attrNameLst>
                                      </p:cBhvr>
                                      <p:to>
                                        <p:strVal val="hidden"/>
                                      </p:to>
                                    </p:set>
                                  </p:subTnLst>
                                </p:cTn>
                              </p:par>
                              <p:par>
                                <p:cTn id="27" presetID="42" presetClass="path" presetSubtype="0" accel="50000" decel="50000" fill="hold" nodeType="withEffect">
                                  <p:stCondLst>
                                    <p:cond delay="0"/>
                                  </p:stCondLst>
                                  <p:childTnLst>
                                    <p:animMotion origin="layout" path="M -1.66638E-7 -3.50301E-6 L 0.40462 0.19968 " pathEditMode="relative" rAng="0" ptsTypes="AA">
                                      <p:cBhvr>
                                        <p:cTn id="28" dur="2000" fill="hold"/>
                                        <p:tgtEl>
                                          <p:spTgt spid="29"/>
                                        </p:tgtEl>
                                        <p:attrNameLst>
                                          <p:attrName>ppt_x</p:attrName>
                                          <p:attrName>ppt_y</p:attrName>
                                        </p:attrNameLst>
                                      </p:cBhvr>
                                      <p:rCtr x="20222" y="9972"/>
                                    </p:animMotion>
                                  </p:childTnLst>
                                  <p:subTnLst>
                                    <p:set>
                                      <p:cBhvr override="childStyle">
                                        <p:cTn dur="1" fill="hold" display="0" masterRel="sameClick" afterEffect="1">
                                          <p:stCondLst>
                                            <p:cond evt="end" delay="0">
                                              <p:tn val="27"/>
                                            </p:cond>
                                          </p:stCondLst>
                                        </p:cTn>
                                        <p:tgtEl>
                                          <p:spTgt spid="29"/>
                                        </p:tgtEl>
                                        <p:attrNameLst>
                                          <p:attrName>style.visibility</p:attrName>
                                        </p:attrNameLst>
                                      </p:cBhvr>
                                      <p:to>
                                        <p:strVal val="hidden"/>
                                      </p:to>
                                    </p:set>
                                  </p:subTnLst>
                                </p:cTn>
                              </p:par>
                              <p:par>
                                <p:cTn id="29" presetID="42" presetClass="path" presetSubtype="0" accel="50000" decel="50000" fill="hold" nodeType="withEffect">
                                  <p:stCondLst>
                                    <p:cond delay="0"/>
                                  </p:stCondLst>
                                  <p:childTnLst>
                                    <p:animMotion origin="layout" path="M 3.97674E-6 -1.64739E-6 L 0.47023 0.15919 " pathEditMode="relative" rAng="0" ptsTypes="AA">
                                      <p:cBhvr>
                                        <p:cTn id="30" dur="2000" fill="hold"/>
                                        <p:tgtEl>
                                          <p:spTgt spid="30"/>
                                        </p:tgtEl>
                                        <p:attrNameLst>
                                          <p:attrName>ppt_x</p:attrName>
                                          <p:attrName>ppt_y</p:attrName>
                                        </p:attrNameLst>
                                      </p:cBhvr>
                                      <p:rCtr x="23503" y="7959"/>
                                    </p:animMotion>
                                  </p:childTnLst>
                                  <p:subTnLst>
                                    <p:set>
                                      <p:cBhvr override="childStyle">
                                        <p:cTn dur="1" fill="hold" display="0" masterRel="sameClick" afterEffect="1">
                                          <p:stCondLst>
                                            <p:cond evt="end" delay="0">
                                              <p:tn val="29"/>
                                            </p:cond>
                                          </p:stCondLst>
                                        </p:cTn>
                                        <p:tgtEl>
                                          <p:spTgt spid="30"/>
                                        </p:tgtEl>
                                        <p:attrNameLst>
                                          <p:attrName>style.visibility</p:attrName>
                                        </p:attrNameLst>
                                      </p:cBhvr>
                                      <p:to>
                                        <p:strVal val="hidden"/>
                                      </p:to>
                                    </p:set>
                                  </p:subTnLst>
                                </p:cTn>
                              </p:par>
                              <p:par>
                                <p:cTn id="31" presetID="42" presetClass="path" presetSubtype="0" accel="50000" decel="50000" fill="hold" nodeType="withEffect">
                                  <p:stCondLst>
                                    <p:cond delay="0"/>
                                  </p:stCondLst>
                                  <p:childTnLst>
                                    <p:animMotion origin="layout" path="M 3.94897E-6 -4.24341E-6 L 0.41451 0.10528 " pathEditMode="relative" rAng="0" ptsTypes="AA">
                                      <p:cBhvr>
                                        <p:cTn id="32" dur="2000" fill="hold"/>
                                        <p:tgtEl>
                                          <p:spTgt spid="31"/>
                                        </p:tgtEl>
                                        <p:attrNameLst>
                                          <p:attrName>ppt_x</p:attrName>
                                          <p:attrName>ppt_y</p:attrName>
                                        </p:attrNameLst>
                                      </p:cBhvr>
                                      <p:rCtr x="20726" y="5252"/>
                                    </p:animMotion>
                                  </p:childTnLst>
                                  <p:subTnLst>
                                    <p:set>
                                      <p:cBhvr override="childStyle">
                                        <p:cTn dur="1" fill="hold" display="0" masterRel="sameClick" afterEffect="1">
                                          <p:stCondLst>
                                            <p:cond evt="end" delay="0">
                                              <p:tn val="31"/>
                                            </p:cond>
                                          </p:stCondLst>
                                        </p:cTn>
                                        <p:tgtEl>
                                          <p:spTgt spid="3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42" presetClass="path" presetSubtype="0" accel="50000" decel="50000" fill="hold" nodeType="withEffect">
                                  <p:stCondLst>
                                    <p:cond delay="0"/>
                                  </p:stCondLst>
                                  <p:childTnLst>
                                    <p:animMotion origin="layout" path="M 4.92796E-6 1.22628E-6 L 0.35722 0.3695 " pathEditMode="relative" rAng="0" ptsTypes="AA">
                                      <p:cBhvr>
                                        <p:cTn id="56" dur="2000" fill="hold"/>
                                        <p:tgtEl>
                                          <p:spTgt spid="28"/>
                                        </p:tgtEl>
                                        <p:attrNameLst>
                                          <p:attrName>ppt_x</p:attrName>
                                          <p:attrName>ppt_y</p:attrName>
                                        </p:attrNameLst>
                                      </p:cBhvr>
                                      <p:rCtr x="17861" y="18464"/>
                                    </p:animMotion>
                                  </p:childTnLst>
                                </p:cTn>
                              </p:par>
                              <p:par>
                                <p:cTn id="57" presetID="42" presetClass="path" presetSubtype="0" accel="50000" decel="50000" fill="hold" nodeType="withEffect">
                                  <p:stCondLst>
                                    <p:cond delay="0"/>
                                  </p:stCondLst>
                                  <p:childTnLst>
                                    <p:animMotion origin="layout" path="M -1.66638E-7 -3.50301E-6 L 0.28988 0.1305 " pathEditMode="relative" rAng="0" ptsTypes="AA">
                                      <p:cBhvr>
                                        <p:cTn id="58" dur="2000" fill="hold"/>
                                        <p:tgtEl>
                                          <p:spTgt spid="29"/>
                                        </p:tgtEl>
                                        <p:attrNameLst>
                                          <p:attrName>ppt_x</p:attrName>
                                          <p:attrName>ppt_y</p:attrName>
                                        </p:attrNameLst>
                                      </p:cBhvr>
                                      <p:rCtr x="14494" y="6525"/>
                                    </p:animMotion>
                                  </p:childTnLst>
                                </p:cTn>
                              </p:par>
                              <p:par>
                                <p:cTn id="59" presetID="42" presetClass="path" presetSubtype="0" accel="50000" decel="50000" fill="hold" nodeType="withEffect">
                                  <p:stCondLst>
                                    <p:cond delay="0"/>
                                  </p:stCondLst>
                                  <p:childTnLst>
                                    <p:animMotion origin="layout" path="M 3.97674E-6 -1.64739E-6 L 0.36382 0.35817 " pathEditMode="relative" rAng="0" ptsTypes="AA">
                                      <p:cBhvr>
                                        <p:cTn id="60" dur="2000" fill="hold"/>
                                        <p:tgtEl>
                                          <p:spTgt spid="30"/>
                                        </p:tgtEl>
                                        <p:attrNameLst>
                                          <p:attrName>ppt_x</p:attrName>
                                          <p:attrName>ppt_y</p:attrName>
                                        </p:attrNameLst>
                                      </p:cBhvr>
                                      <p:rCtr x="18191" y="17908"/>
                                    </p:animMotion>
                                  </p:childTnLst>
                                </p:cTn>
                              </p:par>
                              <p:par>
                                <p:cTn id="61" presetID="42" presetClass="path" presetSubtype="0" accel="50000" decel="50000" fill="hold" nodeType="withEffect">
                                  <p:stCondLst>
                                    <p:cond delay="0"/>
                                  </p:stCondLst>
                                  <p:childTnLst>
                                    <p:animMotion origin="layout" path="M 3.94897E-6 -4.24341E-6 L 0.30185 0.11731 " pathEditMode="relative" rAng="0" ptsTypes="AA">
                                      <p:cBhvr>
                                        <p:cTn id="62" dur="2000" fill="hold"/>
                                        <p:tgtEl>
                                          <p:spTgt spid="31"/>
                                        </p:tgtEl>
                                        <p:attrNameLst>
                                          <p:attrName>ppt_x</p:attrName>
                                          <p:attrName>ppt_y</p:attrName>
                                        </p:attrNameLst>
                                      </p:cBhvr>
                                      <p:rCtr x="15084" y="58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32"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Ad-Block War</a:t>
            </a:r>
            <a:endParaRPr lang="en-US" dirty="0"/>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18</a:t>
            </a:fld>
            <a:endParaRPr lang="en-US"/>
          </a:p>
        </p:txBody>
      </p:sp>
      <p:pic>
        <p:nvPicPr>
          <p:cNvPr id="5" name="Image 4" descr="forbes-ad-bloc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649" y="1666528"/>
            <a:ext cx="4254356" cy="3586728"/>
          </a:xfrm>
          <a:prstGeom prst="rect">
            <a:avLst/>
          </a:prstGeom>
        </p:spPr>
      </p:pic>
      <p:sp>
        <p:nvSpPr>
          <p:cNvPr id="6" name="ZoneTexte 5"/>
          <p:cNvSpPr txBox="1"/>
          <p:nvPr/>
        </p:nvSpPr>
        <p:spPr>
          <a:xfrm>
            <a:off x="457200" y="5498206"/>
            <a:ext cx="8229600" cy="338554"/>
          </a:xfrm>
          <a:prstGeom prst="rect">
            <a:avLst/>
          </a:prstGeom>
          <a:noFill/>
        </p:spPr>
        <p:txBody>
          <a:bodyPr wrap="square" rtlCol="0">
            <a:spAutoFit/>
          </a:bodyPr>
          <a:lstStyle/>
          <a:p>
            <a:r>
              <a:rPr lang="en-US" sz="1600" dirty="0" smtClean="0"/>
              <a:t>[1]</a:t>
            </a:r>
            <a:r>
              <a:rPr lang="en-US" sz="1600" i="1" dirty="0" smtClean="0"/>
              <a:t> Adblocking and Counter-Blocking: A Slice of the Arms Race, </a:t>
            </a:r>
            <a:r>
              <a:rPr lang="en-US" sz="1600" b="1" dirty="0" err="1" smtClean="0"/>
              <a:t>arxiv</a:t>
            </a:r>
            <a:r>
              <a:rPr lang="en-US" sz="1600" b="1" dirty="0" smtClean="0"/>
              <a:t>, 2016</a:t>
            </a:r>
          </a:p>
        </p:txBody>
      </p:sp>
      <p:sp>
        <p:nvSpPr>
          <p:cNvPr id="7" name="ZoneTexte 6"/>
          <p:cNvSpPr txBox="1"/>
          <p:nvPr/>
        </p:nvSpPr>
        <p:spPr>
          <a:xfrm>
            <a:off x="457200" y="5836760"/>
            <a:ext cx="8229600" cy="338554"/>
          </a:xfrm>
          <a:prstGeom prst="rect">
            <a:avLst/>
          </a:prstGeom>
          <a:noFill/>
        </p:spPr>
        <p:txBody>
          <a:bodyPr wrap="square" rtlCol="0">
            <a:spAutoFit/>
          </a:bodyPr>
          <a:lstStyle/>
          <a:p>
            <a:r>
              <a:rPr lang="en-US" sz="1600" dirty="0" smtClean="0"/>
              <a:t>[2]</a:t>
            </a:r>
            <a:r>
              <a:rPr lang="en-US" sz="1600" i="1" dirty="0" smtClean="0"/>
              <a:t> A First Look at Ad-Block Detection </a:t>
            </a:r>
            <a:r>
              <a:rPr lang="fr-FR" sz="1600" i="1" dirty="0" smtClean="0"/>
              <a:t>–</a:t>
            </a:r>
            <a:r>
              <a:rPr lang="en-US" sz="1600" i="1" dirty="0" smtClean="0"/>
              <a:t> A New Arms Race on the Web, </a:t>
            </a:r>
            <a:r>
              <a:rPr lang="en-US" sz="1600" b="1" dirty="0" err="1" smtClean="0"/>
              <a:t>arxiv</a:t>
            </a:r>
            <a:r>
              <a:rPr lang="en-US" sz="1600" b="1" dirty="0" smtClean="0"/>
              <a:t>, 2016</a:t>
            </a:r>
          </a:p>
        </p:txBody>
      </p:sp>
    </p:spTree>
    <p:extLst>
      <p:ext uri="{BB962C8B-B14F-4D97-AF65-F5344CB8AC3E}">
        <p14:creationId xmlns:p14="http://schemas.microsoft.com/office/powerpoint/2010/main" val="441293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99306"/>
            <a:ext cx="8229600" cy="1143000"/>
          </a:xfrm>
        </p:spPr>
        <p:txBody>
          <a:bodyPr>
            <a:normAutofit/>
          </a:bodyPr>
          <a:lstStyle/>
          <a:p>
            <a:r>
              <a:rPr lang="en-US" dirty="0" smtClean="0"/>
              <a:t>Evaluation of data from MTC users</a:t>
            </a:r>
            <a:endParaRPr lang="en-US" dirty="0"/>
          </a:p>
        </p:txBody>
      </p:sp>
      <p:sp>
        <p:nvSpPr>
          <p:cNvPr id="4" name="Espace réservé du numéro de diapositive 3"/>
          <p:cNvSpPr>
            <a:spLocks noGrp="1"/>
          </p:cNvSpPr>
          <p:nvPr>
            <p:ph type="sldNum" sz="quarter" idx="12"/>
          </p:nvPr>
        </p:nvSpPr>
        <p:spPr/>
        <p:txBody>
          <a:bodyPr/>
          <a:lstStyle/>
          <a:p>
            <a:fld id="{38AEE45B-6E19-ED4E-BDF8-241CB0869838}" type="slidenum">
              <a:rPr lang="en-US" smtClean="0"/>
              <a:t>19</a:t>
            </a:fld>
            <a:endParaRPr lang="en-US"/>
          </a:p>
        </p:txBody>
      </p:sp>
    </p:spTree>
    <p:extLst>
      <p:ext uri="{BB962C8B-B14F-4D97-AF65-F5344CB8AC3E}">
        <p14:creationId xmlns:p14="http://schemas.microsoft.com/office/powerpoint/2010/main" val="2012305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88950"/>
            <a:ext cx="8229600" cy="5637213"/>
          </a:xfrm>
        </p:spPr>
        <p:txBody>
          <a:bodyPr>
            <a:normAutofit/>
          </a:bodyPr>
          <a:lstStyle/>
          <a:p>
            <a:pPr marL="0" indent="0" algn="ctr">
              <a:buNone/>
            </a:pPr>
            <a:endParaRPr lang="fr-FR" dirty="0" smtClean="0">
              <a:solidFill>
                <a:schemeClr val="accent2"/>
              </a:solidFill>
            </a:endParaRPr>
          </a:p>
          <a:p>
            <a:pPr marL="0" indent="0" algn="ctr">
              <a:buNone/>
            </a:pPr>
            <a:r>
              <a:rPr lang="fr-FR" dirty="0" smtClean="0">
                <a:solidFill>
                  <a:schemeClr val="accent2"/>
                </a:solidFill>
              </a:rPr>
              <a:t>A</a:t>
            </a:r>
            <a:r>
              <a:rPr lang="en-US" dirty="0" smtClean="0">
                <a:solidFill>
                  <a:schemeClr val="accent2"/>
                </a:solidFill>
              </a:rPr>
              <a:t>d-supported economic model of the Web </a:t>
            </a:r>
          </a:p>
          <a:p>
            <a:pPr marL="0" indent="0" algn="ctr">
              <a:buNone/>
            </a:pPr>
            <a:r>
              <a:rPr lang="en-US" dirty="0" smtClean="0">
                <a:solidFill>
                  <a:schemeClr val="accent2"/>
                </a:solidFill>
              </a:rPr>
              <a:t>is under threat today!</a:t>
            </a:r>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2</a:t>
            </a:fld>
            <a:endParaRPr lang="en-US"/>
          </a:p>
        </p:txBody>
      </p:sp>
      <p:pic>
        <p:nvPicPr>
          <p:cNvPr id="5" name="Image 4" descr="tug_of_w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220" y="2216150"/>
            <a:ext cx="4750211" cy="2647189"/>
          </a:xfrm>
          <a:prstGeom prst="rect">
            <a:avLst/>
          </a:prstGeom>
        </p:spPr>
      </p:pic>
      <p:sp>
        <p:nvSpPr>
          <p:cNvPr id="6" name="ZoneTexte 5"/>
          <p:cNvSpPr txBox="1"/>
          <p:nvPr/>
        </p:nvSpPr>
        <p:spPr>
          <a:xfrm>
            <a:off x="2240535" y="4054680"/>
            <a:ext cx="1775847" cy="830997"/>
          </a:xfrm>
          <a:prstGeom prst="rect">
            <a:avLst/>
          </a:prstGeom>
          <a:noFill/>
        </p:spPr>
        <p:txBody>
          <a:bodyPr wrap="none" rtlCol="0">
            <a:spAutoFit/>
          </a:bodyPr>
          <a:lstStyle/>
          <a:p>
            <a:pPr algn="ctr"/>
            <a:r>
              <a:rPr lang="fr-FR" sz="2400" dirty="0"/>
              <a:t>p</a:t>
            </a:r>
            <a:r>
              <a:rPr lang="en-US" sz="2400" dirty="0" err="1" smtClean="0"/>
              <a:t>ublishers</a:t>
            </a:r>
            <a:endParaRPr lang="en-US" sz="2400" dirty="0" smtClean="0"/>
          </a:p>
          <a:p>
            <a:pPr algn="ctr"/>
            <a:r>
              <a:rPr lang="en-US" sz="2400" dirty="0" smtClean="0"/>
              <a:t>(ad industry)</a:t>
            </a:r>
            <a:endParaRPr lang="en-US" sz="2400" dirty="0"/>
          </a:p>
        </p:txBody>
      </p:sp>
      <p:sp>
        <p:nvSpPr>
          <p:cNvPr id="7" name="ZoneTexte 6"/>
          <p:cNvSpPr txBox="1"/>
          <p:nvPr/>
        </p:nvSpPr>
        <p:spPr>
          <a:xfrm>
            <a:off x="4245217" y="4054680"/>
            <a:ext cx="2961568" cy="830997"/>
          </a:xfrm>
          <a:prstGeom prst="rect">
            <a:avLst/>
          </a:prstGeom>
          <a:noFill/>
        </p:spPr>
        <p:txBody>
          <a:bodyPr wrap="none" rtlCol="0">
            <a:spAutoFit/>
          </a:bodyPr>
          <a:lstStyle/>
          <a:p>
            <a:pPr algn="ctr"/>
            <a:r>
              <a:rPr lang="fr-FR" sz="2400" dirty="0"/>
              <a:t>u</a:t>
            </a:r>
            <a:r>
              <a:rPr lang="en-US" sz="2400" dirty="0" err="1" smtClean="0"/>
              <a:t>sers</a:t>
            </a:r>
            <a:r>
              <a:rPr lang="en-US" sz="2400" dirty="0" smtClean="0"/>
              <a:t> </a:t>
            </a:r>
          </a:p>
          <a:p>
            <a:pPr algn="ctr"/>
            <a:r>
              <a:rPr lang="en-US" sz="2400" dirty="0" smtClean="0"/>
              <a:t>(ad blocking software)</a:t>
            </a:r>
            <a:endParaRPr lang="en-US" sz="2400" dirty="0"/>
          </a:p>
        </p:txBody>
      </p:sp>
      <p:sp>
        <p:nvSpPr>
          <p:cNvPr id="8" name="ZoneTexte 7"/>
          <p:cNvSpPr txBox="1"/>
          <p:nvPr/>
        </p:nvSpPr>
        <p:spPr>
          <a:xfrm>
            <a:off x="3407537" y="5223887"/>
            <a:ext cx="2329083" cy="584776"/>
          </a:xfrm>
          <a:prstGeom prst="rect">
            <a:avLst/>
          </a:prstGeom>
          <a:noFill/>
        </p:spPr>
        <p:txBody>
          <a:bodyPr wrap="none" rtlCol="0">
            <a:spAutoFit/>
          </a:bodyPr>
          <a:lstStyle/>
          <a:p>
            <a:pPr algn="ctr"/>
            <a:r>
              <a:rPr lang="en-US" sz="3200" dirty="0" err="1" smtClean="0">
                <a:solidFill>
                  <a:srgbClr val="C0504D"/>
                </a:solidFill>
              </a:rPr>
              <a:t>AdBlock</a:t>
            </a:r>
            <a:r>
              <a:rPr lang="en-US" sz="3200" dirty="0" smtClean="0">
                <a:solidFill>
                  <a:srgbClr val="C0504D"/>
                </a:solidFill>
              </a:rPr>
              <a:t> War</a:t>
            </a:r>
            <a:endParaRPr lang="en-US" sz="3200" dirty="0">
              <a:solidFill>
                <a:srgbClr val="C0504D"/>
              </a:solidFill>
            </a:endParaRPr>
          </a:p>
        </p:txBody>
      </p:sp>
    </p:spTree>
    <p:extLst>
      <p:ext uri="{BB962C8B-B14F-4D97-AF65-F5344CB8AC3E}">
        <p14:creationId xmlns:p14="http://schemas.microsoft.com/office/powerpoint/2010/main" val="576107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Dataset</a:t>
            </a:r>
            <a:endParaRPr lang="en-US" dirty="0"/>
          </a:p>
        </p:txBody>
      </p:sp>
      <p:sp>
        <p:nvSpPr>
          <p:cNvPr id="3" name="Espace réservé du contenu 2"/>
          <p:cNvSpPr>
            <a:spLocks noGrp="1"/>
          </p:cNvSpPr>
          <p:nvPr>
            <p:ph idx="1"/>
          </p:nvPr>
        </p:nvSpPr>
        <p:spPr/>
        <p:txBody>
          <a:bodyPr>
            <a:normAutofit/>
          </a:bodyPr>
          <a:lstStyle/>
          <a:p>
            <a:r>
              <a:rPr lang="en-US" dirty="0" smtClean="0"/>
              <a:t>96 users </a:t>
            </a:r>
          </a:p>
          <a:p>
            <a:pPr lvl="1"/>
            <a:r>
              <a:rPr lang="en-US" dirty="0" smtClean="0"/>
              <a:t>who browsed 20 or more web pages and configured, at least, once their tracking options</a:t>
            </a:r>
          </a:p>
          <a:p>
            <a:pPr lvl="1"/>
            <a:r>
              <a:rPr lang="en-US" dirty="0" smtClean="0"/>
              <a:t>found </a:t>
            </a:r>
            <a:r>
              <a:rPr lang="en-US" dirty="0"/>
              <a:t>the extension on Chrome Web Store independently or through various publicity </a:t>
            </a:r>
            <a:r>
              <a:rPr lang="en-US" dirty="0" smtClean="0"/>
              <a:t>channels</a:t>
            </a:r>
          </a:p>
          <a:p>
            <a:endParaRPr lang="en-US" dirty="0"/>
          </a:p>
          <a:p>
            <a:r>
              <a:rPr lang="en-US" dirty="0"/>
              <a:t>F</a:t>
            </a:r>
            <a:r>
              <a:rPr lang="en-US" dirty="0" smtClean="0"/>
              <a:t>rom January 11 to February 20, 2016</a:t>
            </a:r>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20</a:t>
            </a:fld>
            <a:endParaRPr lang="en-US"/>
          </a:p>
        </p:txBody>
      </p:sp>
    </p:spTree>
    <p:extLst>
      <p:ext uri="{BB962C8B-B14F-4D97-AF65-F5344CB8AC3E}">
        <p14:creationId xmlns:p14="http://schemas.microsoft.com/office/powerpoint/2010/main" val="3130270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Blocked categories</a:t>
            </a:r>
            <a:endParaRPr lang="en-US" dirty="0"/>
          </a:p>
        </p:txBody>
      </p:sp>
      <p:pic>
        <p:nvPicPr>
          <p:cNvPr id="19" name="Image 18" descr="bar_plot_blocked_cats_sorted-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464" y="1562593"/>
            <a:ext cx="6779024" cy="5084268"/>
          </a:xfrm>
          <a:prstGeom prst="rect">
            <a:avLst/>
          </a:prstGeom>
        </p:spPr>
      </p:pic>
      <p:sp>
        <p:nvSpPr>
          <p:cNvPr id="20" name="Espace réservé du numéro de diapositive 19"/>
          <p:cNvSpPr>
            <a:spLocks noGrp="1"/>
          </p:cNvSpPr>
          <p:nvPr>
            <p:ph type="sldNum" sz="quarter" idx="12"/>
          </p:nvPr>
        </p:nvSpPr>
        <p:spPr/>
        <p:txBody>
          <a:bodyPr/>
          <a:lstStyle/>
          <a:p>
            <a:fld id="{B8203626-34AB-464E-B1E0-43C06FBD3CAB}" type="slidenum">
              <a:rPr lang="en-US" smtClean="0"/>
              <a:t>21</a:t>
            </a:fld>
            <a:endParaRPr lang="en-US"/>
          </a:p>
        </p:txBody>
      </p:sp>
      <p:sp>
        <p:nvSpPr>
          <p:cNvPr id="3" name="ZoneTexte 2"/>
          <p:cNvSpPr txBox="1"/>
          <p:nvPr/>
        </p:nvSpPr>
        <p:spPr>
          <a:xfrm>
            <a:off x="2476500" y="1786235"/>
            <a:ext cx="5346700" cy="461665"/>
          </a:xfrm>
          <a:prstGeom prst="rect">
            <a:avLst/>
          </a:prstGeom>
          <a:noFill/>
        </p:spPr>
        <p:txBody>
          <a:bodyPr wrap="square" rtlCol="0">
            <a:spAutoFit/>
          </a:bodyPr>
          <a:lstStyle/>
          <a:p>
            <a:pPr algn="ctr"/>
            <a:r>
              <a:rPr lang="en-US" sz="2400" dirty="0" smtClean="0">
                <a:solidFill>
                  <a:srgbClr val="C0504D"/>
                </a:solidFill>
              </a:rPr>
              <a:t>More users blocked sensitive categories</a:t>
            </a:r>
            <a:endParaRPr lang="en-US" sz="2400" dirty="0">
              <a:solidFill>
                <a:srgbClr val="C0504D"/>
              </a:solidFill>
            </a:endParaRPr>
          </a:p>
        </p:txBody>
      </p:sp>
      <p:sp>
        <p:nvSpPr>
          <p:cNvPr id="6" name="ZoneTexte 5"/>
          <p:cNvSpPr txBox="1"/>
          <p:nvPr/>
        </p:nvSpPr>
        <p:spPr>
          <a:xfrm>
            <a:off x="2476500" y="2300585"/>
            <a:ext cx="5346700" cy="461665"/>
          </a:xfrm>
          <a:prstGeom prst="rect">
            <a:avLst/>
          </a:prstGeom>
          <a:noFill/>
        </p:spPr>
        <p:txBody>
          <a:bodyPr wrap="square" rtlCol="0">
            <a:spAutoFit/>
          </a:bodyPr>
          <a:lstStyle/>
          <a:p>
            <a:pPr algn="ctr"/>
            <a:r>
              <a:rPr lang="en-US" sz="2400" dirty="0" smtClean="0">
                <a:solidFill>
                  <a:srgbClr val="C0504D"/>
                </a:solidFill>
              </a:rPr>
              <a:t>               30% users blocked all categories!</a:t>
            </a:r>
            <a:endParaRPr lang="en-US" sz="2400" dirty="0">
              <a:solidFill>
                <a:srgbClr val="C0504D"/>
              </a:solidFill>
            </a:endParaRPr>
          </a:p>
        </p:txBody>
      </p:sp>
      <p:sp>
        <p:nvSpPr>
          <p:cNvPr id="4" name="Bulle ronde 3"/>
          <p:cNvSpPr/>
          <p:nvPr/>
        </p:nvSpPr>
        <p:spPr>
          <a:xfrm>
            <a:off x="6744407" y="116794"/>
            <a:ext cx="2399593" cy="1669441"/>
          </a:xfrm>
          <a:prstGeom prst="wedgeEllipseCallout">
            <a:avLst>
              <a:gd name="adj1" fmla="val -10248"/>
              <a:gd name="adj2" fmla="val 8910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400" dirty="0" smtClean="0"/>
              <a:t>O</a:t>
            </a:r>
            <a:r>
              <a:rPr lang="en-US" sz="2400" dirty="0" err="1" smtClean="0"/>
              <a:t>ther</a:t>
            </a:r>
            <a:r>
              <a:rPr lang="en-US" sz="2400" dirty="0" smtClean="0"/>
              <a:t> economic models needed!</a:t>
            </a:r>
            <a:endParaRPr lang="en-US" sz="2400" dirty="0"/>
          </a:p>
        </p:txBody>
      </p:sp>
    </p:spTree>
    <p:extLst>
      <p:ext uri="{BB962C8B-B14F-4D97-AF65-F5344CB8AC3E}">
        <p14:creationId xmlns:p14="http://schemas.microsoft.com/office/powerpoint/2010/main" val="291649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Distribution Blocked/Allowed </a:t>
            </a:r>
            <a:r>
              <a:rPr lang="en-US" dirty="0" smtClean="0"/>
              <a:t>URLs</a:t>
            </a:r>
            <a:endParaRPr lang="en-US" dirty="0"/>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22</a:t>
            </a:fld>
            <a:endParaRPr lang="en-US"/>
          </a:p>
        </p:txBody>
      </p:sp>
      <p:pic>
        <p:nvPicPr>
          <p:cNvPr id="5" name="Image 4" descr="dist_visited_pages_by_cat-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86" y="1417638"/>
            <a:ext cx="7121557" cy="5341168"/>
          </a:xfrm>
          <a:prstGeom prst="rect">
            <a:avLst/>
          </a:prstGeom>
        </p:spPr>
      </p:pic>
      <p:sp>
        <p:nvSpPr>
          <p:cNvPr id="6" name="ZoneTexte 5"/>
          <p:cNvSpPr txBox="1"/>
          <p:nvPr/>
        </p:nvSpPr>
        <p:spPr>
          <a:xfrm>
            <a:off x="2571750" y="2685186"/>
            <a:ext cx="5270500" cy="830997"/>
          </a:xfrm>
          <a:prstGeom prst="rect">
            <a:avLst/>
          </a:prstGeom>
          <a:noFill/>
        </p:spPr>
        <p:txBody>
          <a:bodyPr wrap="square" rtlCol="0">
            <a:spAutoFit/>
          </a:bodyPr>
          <a:lstStyle/>
          <a:p>
            <a:pPr algn="ctr"/>
            <a:r>
              <a:rPr lang="en-US" sz="2400" dirty="0">
                <a:solidFill>
                  <a:srgbClr val="C0504D"/>
                </a:solidFill>
              </a:rPr>
              <a:t>In total, only 33.19% of browsed </a:t>
            </a:r>
            <a:endParaRPr lang="en-US" sz="2400" dirty="0" smtClean="0">
              <a:solidFill>
                <a:srgbClr val="C0504D"/>
              </a:solidFill>
            </a:endParaRPr>
          </a:p>
          <a:p>
            <a:pPr algn="ctr"/>
            <a:r>
              <a:rPr lang="en-US" sz="2400" dirty="0" smtClean="0">
                <a:solidFill>
                  <a:srgbClr val="C0504D"/>
                </a:solidFill>
              </a:rPr>
              <a:t>web </a:t>
            </a:r>
            <a:r>
              <a:rPr lang="en-US" sz="2400" dirty="0">
                <a:solidFill>
                  <a:srgbClr val="C0504D"/>
                </a:solidFill>
              </a:rPr>
              <a:t>pages were blocked.</a:t>
            </a:r>
          </a:p>
        </p:txBody>
      </p:sp>
    </p:spTree>
    <p:extLst>
      <p:ext uri="{BB962C8B-B14F-4D97-AF65-F5344CB8AC3E}">
        <p14:creationId xmlns:p14="http://schemas.microsoft.com/office/powerpoint/2010/main" val="2476224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Distribution Blocked/Allowed Ads</a:t>
            </a:r>
            <a:endParaRPr lang="en-US" dirty="0"/>
          </a:p>
        </p:txBody>
      </p:sp>
      <p:pic>
        <p:nvPicPr>
          <p:cNvPr id="4" name="Image 3" descr="dist_ads_by_cats-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85" y="1607722"/>
            <a:ext cx="6853375" cy="5140032"/>
          </a:xfrm>
          <a:prstGeom prst="rect">
            <a:avLst/>
          </a:prstGeom>
        </p:spPr>
      </p:pic>
      <p:sp>
        <p:nvSpPr>
          <p:cNvPr id="5" name="Espace réservé du numéro de diapositive 4"/>
          <p:cNvSpPr>
            <a:spLocks noGrp="1"/>
          </p:cNvSpPr>
          <p:nvPr>
            <p:ph type="sldNum" sz="quarter" idx="12"/>
          </p:nvPr>
        </p:nvSpPr>
        <p:spPr/>
        <p:txBody>
          <a:bodyPr/>
          <a:lstStyle/>
          <a:p>
            <a:fld id="{B8203626-34AB-464E-B1E0-43C06FBD3CAB}" type="slidenum">
              <a:rPr lang="en-US" smtClean="0"/>
              <a:t>23</a:t>
            </a:fld>
            <a:endParaRPr lang="en-US"/>
          </a:p>
        </p:txBody>
      </p:sp>
      <p:sp>
        <p:nvSpPr>
          <p:cNvPr id="6" name="ZoneTexte 5"/>
          <p:cNvSpPr txBox="1"/>
          <p:nvPr/>
        </p:nvSpPr>
        <p:spPr>
          <a:xfrm>
            <a:off x="2571750" y="2724684"/>
            <a:ext cx="5270500" cy="461665"/>
          </a:xfrm>
          <a:prstGeom prst="rect">
            <a:avLst/>
          </a:prstGeom>
          <a:noFill/>
        </p:spPr>
        <p:txBody>
          <a:bodyPr wrap="square" rtlCol="0">
            <a:spAutoFit/>
          </a:bodyPr>
          <a:lstStyle/>
          <a:p>
            <a:pPr algn="ctr"/>
            <a:r>
              <a:rPr lang="en-US" sz="2400" dirty="0" smtClean="0">
                <a:solidFill>
                  <a:srgbClr val="C0504D"/>
                </a:solidFill>
              </a:rPr>
              <a:t>23.8% ads were blocked overall.</a:t>
            </a:r>
            <a:endParaRPr lang="en-US" sz="2400" dirty="0">
              <a:solidFill>
                <a:srgbClr val="C0504D"/>
              </a:solidFill>
            </a:endParaRPr>
          </a:p>
        </p:txBody>
      </p:sp>
      <p:sp>
        <p:nvSpPr>
          <p:cNvPr id="7" name="ZoneTexte 6"/>
          <p:cNvSpPr txBox="1"/>
          <p:nvPr/>
        </p:nvSpPr>
        <p:spPr>
          <a:xfrm>
            <a:off x="2572950" y="3312007"/>
            <a:ext cx="5270500" cy="461665"/>
          </a:xfrm>
          <a:prstGeom prst="rect">
            <a:avLst/>
          </a:prstGeom>
          <a:noFill/>
        </p:spPr>
        <p:txBody>
          <a:bodyPr wrap="square" rtlCol="0">
            <a:spAutoFit/>
          </a:bodyPr>
          <a:lstStyle/>
          <a:p>
            <a:pPr algn="ctr"/>
            <a:r>
              <a:rPr lang="en-US" sz="2400" dirty="0" smtClean="0">
                <a:solidFill>
                  <a:srgbClr val="C0504D"/>
                </a:solidFill>
              </a:rPr>
              <a:t>2015 loss (21.8 </a:t>
            </a:r>
            <a:r>
              <a:rPr lang="fr-FR" sz="2400" dirty="0" smtClean="0">
                <a:solidFill>
                  <a:srgbClr val="C0504D"/>
                </a:solidFill>
                <a:sym typeface="Wingdings"/>
              </a:rPr>
              <a:t> 5.18 billion)</a:t>
            </a:r>
            <a:endParaRPr lang="en-US" sz="2400" dirty="0">
              <a:solidFill>
                <a:srgbClr val="C0504D"/>
              </a:solidFill>
            </a:endParaRPr>
          </a:p>
        </p:txBody>
      </p:sp>
    </p:spTree>
    <p:extLst>
      <p:ext uri="{BB962C8B-B14F-4D97-AF65-F5344CB8AC3E}">
        <p14:creationId xmlns:p14="http://schemas.microsoft.com/office/powerpoint/2010/main" val="273383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Conclusions</a:t>
            </a:r>
            <a:endParaRPr lang="en-US" dirty="0"/>
          </a:p>
        </p:txBody>
      </p:sp>
      <p:sp>
        <p:nvSpPr>
          <p:cNvPr id="3" name="Espace réservé du contenu 2"/>
          <p:cNvSpPr>
            <a:spLocks noGrp="1"/>
          </p:cNvSpPr>
          <p:nvPr>
            <p:ph idx="1"/>
          </p:nvPr>
        </p:nvSpPr>
        <p:spPr/>
        <p:txBody>
          <a:bodyPr/>
          <a:lstStyle/>
          <a:p>
            <a:r>
              <a:rPr lang="fr-FR" dirty="0" smtClean="0"/>
              <a:t>gi</a:t>
            </a:r>
            <a:r>
              <a:rPr lang="en-US" dirty="0" err="1" smtClean="0"/>
              <a:t>ve</a:t>
            </a:r>
            <a:r>
              <a:rPr lang="en-US" dirty="0" smtClean="0"/>
              <a:t> users </a:t>
            </a:r>
            <a:r>
              <a:rPr lang="en-US" dirty="0" smtClean="0">
                <a:solidFill>
                  <a:srgbClr val="C0504D"/>
                </a:solidFill>
              </a:rPr>
              <a:t>fine-grained control </a:t>
            </a:r>
            <a:r>
              <a:rPr lang="en-US" dirty="0" smtClean="0"/>
              <a:t>over </a:t>
            </a:r>
            <a:r>
              <a:rPr lang="en-US" dirty="0" smtClean="0">
                <a:solidFill>
                  <a:srgbClr val="C0504D"/>
                </a:solidFill>
              </a:rPr>
              <a:t>the reasons </a:t>
            </a:r>
            <a:r>
              <a:rPr lang="en-US" dirty="0" smtClean="0"/>
              <a:t>why they started to block ads</a:t>
            </a:r>
          </a:p>
          <a:p>
            <a:pPr lvl="1"/>
            <a:r>
              <a:rPr lang="en-US" dirty="0"/>
              <a:t>w</a:t>
            </a:r>
            <a:r>
              <a:rPr lang="en-US" dirty="0" smtClean="0"/>
              <a:t>in-win situation for all stakeholders</a:t>
            </a:r>
          </a:p>
          <a:p>
            <a:pPr lvl="1"/>
            <a:endParaRPr lang="en-US" dirty="0"/>
          </a:p>
          <a:p>
            <a:r>
              <a:rPr lang="fr-FR" dirty="0" err="1"/>
              <a:t>p</a:t>
            </a:r>
            <a:r>
              <a:rPr lang="fr-FR" dirty="0" err="1" smtClean="0"/>
              <a:t>rovide</a:t>
            </a:r>
            <a:r>
              <a:rPr lang="fr-FR" dirty="0" smtClean="0"/>
              <a:t> users </a:t>
            </a:r>
            <a:r>
              <a:rPr lang="fr-FR" dirty="0" err="1" smtClean="0"/>
              <a:t>with</a:t>
            </a:r>
            <a:r>
              <a:rPr lang="fr-FR" dirty="0" smtClean="0"/>
              <a:t> </a:t>
            </a:r>
            <a:r>
              <a:rPr lang="fr-FR" dirty="0" err="1" smtClean="0"/>
              <a:t>tools</a:t>
            </a:r>
            <a:r>
              <a:rPr lang="fr-FR" dirty="0" smtClean="0"/>
              <a:t> </a:t>
            </a:r>
            <a:r>
              <a:rPr lang="fr-FR" dirty="0" err="1" smtClean="0"/>
              <a:t>that</a:t>
            </a:r>
            <a:r>
              <a:rPr lang="fr-FR" dirty="0" smtClean="0"/>
              <a:t> </a:t>
            </a:r>
            <a:r>
              <a:rPr lang="fr-FR" dirty="0" err="1" smtClean="0">
                <a:solidFill>
                  <a:srgbClr val="C0504D"/>
                </a:solidFill>
              </a:rPr>
              <a:t>technically</a:t>
            </a:r>
            <a:r>
              <a:rPr lang="fr-FR" dirty="0" smtClean="0">
                <a:solidFill>
                  <a:srgbClr val="C0504D"/>
                </a:solidFill>
              </a:rPr>
              <a:t> </a:t>
            </a:r>
            <a:r>
              <a:rPr lang="fr-FR" dirty="0" err="1" smtClean="0">
                <a:solidFill>
                  <a:srgbClr val="C0504D"/>
                </a:solidFill>
              </a:rPr>
              <a:t>enforce</a:t>
            </a:r>
            <a:r>
              <a:rPr lang="fr-FR" dirty="0" smtClean="0"/>
              <a:t> </a:t>
            </a:r>
            <a:r>
              <a:rPr lang="fr-FR" dirty="0" err="1" smtClean="0"/>
              <a:t>their</a:t>
            </a:r>
            <a:r>
              <a:rPr lang="fr-FR" dirty="0" smtClean="0"/>
              <a:t> </a:t>
            </a:r>
            <a:r>
              <a:rPr lang="fr-FR" dirty="0" err="1" smtClean="0"/>
              <a:t>choices</a:t>
            </a:r>
            <a:r>
              <a:rPr lang="fr-FR" dirty="0" smtClean="0"/>
              <a:t> (</a:t>
            </a:r>
            <a:r>
              <a:rPr lang="fr-FR" dirty="0" smtClean="0">
                <a:solidFill>
                  <a:schemeClr val="accent2"/>
                </a:solidFill>
              </a:rPr>
              <a:t>no self-</a:t>
            </a:r>
            <a:r>
              <a:rPr lang="fr-FR" dirty="0" err="1" smtClean="0">
                <a:solidFill>
                  <a:schemeClr val="accent2"/>
                </a:solidFill>
              </a:rPr>
              <a:t>regulation</a:t>
            </a:r>
            <a:r>
              <a:rPr lang="fr-FR" dirty="0" smtClean="0">
                <a:solidFill>
                  <a:schemeClr val="accent2"/>
                </a:solidFill>
              </a:rPr>
              <a:t>!</a:t>
            </a:r>
            <a:r>
              <a:rPr lang="fr-FR" dirty="0" smtClean="0"/>
              <a:t>)</a:t>
            </a:r>
          </a:p>
          <a:p>
            <a:pPr lvl="1"/>
            <a:r>
              <a:rPr lang="fr-FR" dirty="0" smtClean="0"/>
              <a:t>s</a:t>
            </a:r>
            <a:r>
              <a:rPr lang="en-US" dirty="0" err="1" smtClean="0"/>
              <a:t>uch</a:t>
            </a:r>
            <a:r>
              <a:rPr lang="en-US" dirty="0" smtClean="0"/>
              <a:t> efforts have the potential to pacify the current ad-block war</a:t>
            </a:r>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24</a:t>
            </a:fld>
            <a:endParaRPr lang="en-US"/>
          </a:p>
        </p:txBody>
      </p:sp>
    </p:spTree>
    <p:extLst>
      <p:ext uri="{BB962C8B-B14F-4D97-AF65-F5344CB8AC3E}">
        <p14:creationId xmlns:p14="http://schemas.microsoft.com/office/powerpoint/2010/main" val="25681477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TODOs</a:t>
            </a:r>
            <a:endParaRPr lang="en-US" dirty="0"/>
          </a:p>
        </p:txBody>
      </p:sp>
      <p:sp>
        <p:nvSpPr>
          <p:cNvPr id="3" name="Espace réservé du contenu 2"/>
          <p:cNvSpPr>
            <a:spLocks noGrp="1"/>
          </p:cNvSpPr>
          <p:nvPr>
            <p:ph idx="1"/>
          </p:nvPr>
        </p:nvSpPr>
        <p:spPr/>
        <p:txBody>
          <a:bodyPr/>
          <a:lstStyle/>
          <a:p>
            <a:r>
              <a:rPr lang="fr-FR" dirty="0" err="1"/>
              <a:t>p</a:t>
            </a:r>
            <a:r>
              <a:rPr lang="fr-FR" dirty="0" err="1" smtClean="0"/>
              <a:t>rovide</a:t>
            </a:r>
            <a:r>
              <a:rPr lang="fr-FR" dirty="0" smtClean="0"/>
              <a:t> users </a:t>
            </a:r>
            <a:r>
              <a:rPr lang="fr-FR" dirty="0" err="1" smtClean="0"/>
              <a:t>with</a:t>
            </a:r>
            <a:r>
              <a:rPr lang="fr-FR" dirty="0" smtClean="0"/>
              <a:t> </a:t>
            </a:r>
            <a:r>
              <a:rPr lang="fr-FR" dirty="0" smtClean="0">
                <a:solidFill>
                  <a:schemeClr val="accent2"/>
                </a:solidFill>
              </a:rPr>
              <a:t>fine-</a:t>
            </a:r>
            <a:r>
              <a:rPr lang="fr-FR" dirty="0" err="1" smtClean="0">
                <a:solidFill>
                  <a:schemeClr val="accent2"/>
                </a:solidFill>
              </a:rPr>
              <a:t>grained</a:t>
            </a:r>
            <a:r>
              <a:rPr lang="fr-FR" dirty="0" smtClean="0">
                <a:solidFill>
                  <a:schemeClr val="accent2"/>
                </a:solidFill>
              </a:rPr>
              <a:t> control </a:t>
            </a:r>
            <a:r>
              <a:rPr lang="fr-FR" dirty="0" err="1" smtClean="0">
                <a:solidFill>
                  <a:schemeClr val="accent2"/>
                </a:solidFill>
              </a:rPr>
              <a:t>w.r.t</a:t>
            </a:r>
            <a:r>
              <a:rPr lang="fr-FR" dirty="0" smtClean="0">
                <a:solidFill>
                  <a:schemeClr val="accent2"/>
                </a:solidFill>
              </a:rPr>
              <a:t>. </a:t>
            </a:r>
            <a:r>
              <a:rPr lang="fr-FR" dirty="0" err="1" smtClean="0">
                <a:solidFill>
                  <a:schemeClr val="accent2"/>
                </a:solidFill>
              </a:rPr>
              <a:t>intrusiveness</a:t>
            </a:r>
            <a:endParaRPr lang="fr-FR" dirty="0" smtClean="0">
              <a:solidFill>
                <a:schemeClr val="accent2"/>
              </a:solidFill>
            </a:endParaRPr>
          </a:p>
          <a:p>
            <a:endParaRPr lang="fr-FR" dirty="0"/>
          </a:p>
          <a:p>
            <a:r>
              <a:rPr lang="fr-FR" dirty="0" err="1"/>
              <a:t>m</a:t>
            </a:r>
            <a:r>
              <a:rPr lang="fr-FR" dirty="0" err="1" smtClean="0"/>
              <a:t>ake</a:t>
            </a:r>
            <a:r>
              <a:rPr lang="fr-FR" dirty="0" smtClean="0"/>
              <a:t> </a:t>
            </a:r>
            <a:r>
              <a:rPr lang="fr-FR" dirty="0" err="1" smtClean="0"/>
              <a:t>MyTrackingChoices</a:t>
            </a:r>
            <a:r>
              <a:rPr lang="fr-FR" dirty="0" smtClean="0"/>
              <a:t> </a:t>
            </a:r>
            <a:r>
              <a:rPr lang="fr-FR" dirty="0" smtClean="0">
                <a:solidFill>
                  <a:srgbClr val="C0504D"/>
                </a:solidFill>
              </a:rPr>
              <a:t>a real </a:t>
            </a:r>
            <a:r>
              <a:rPr lang="fr-FR" dirty="0" err="1" smtClean="0">
                <a:solidFill>
                  <a:srgbClr val="C0504D"/>
                </a:solidFill>
              </a:rPr>
              <a:t>product</a:t>
            </a:r>
            <a:r>
              <a:rPr lang="fr-FR" dirty="0" smtClean="0"/>
              <a:t>     (and not </a:t>
            </a:r>
            <a:r>
              <a:rPr lang="fr-FR" dirty="0" err="1" smtClean="0"/>
              <a:t>just</a:t>
            </a:r>
            <a:r>
              <a:rPr lang="fr-FR" dirty="0" smtClean="0"/>
              <a:t> </a:t>
            </a:r>
            <a:r>
              <a:rPr lang="fr-FR" dirty="0" err="1" smtClean="0"/>
              <a:t>research</a:t>
            </a:r>
            <a:r>
              <a:rPr lang="fr-FR" dirty="0" smtClean="0"/>
              <a:t> prototype)</a:t>
            </a:r>
            <a:endParaRPr lang="en-US" dirty="0"/>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25</a:t>
            </a:fld>
            <a:endParaRPr lang="en-US"/>
          </a:p>
        </p:txBody>
      </p:sp>
    </p:spTree>
    <p:extLst>
      <p:ext uri="{BB962C8B-B14F-4D97-AF65-F5344CB8AC3E}">
        <p14:creationId xmlns:p14="http://schemas.microsoft.com/office/powerpoint/2010/main" val="781518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Announcements</a:t>
            </a:r>
            <a:endParaRPr lang="en-US" dirty="0"/>
          </a:p>
        </p:txBody>
      </p:sp>
      <p:sp>
        <p:nvSpPr>
          <p:cNvPr id="3" name="Espace réservé du contenu 2"/>
          <p:cNvSpPr>
            <a:spLocks noGrp="1"/>
          </p:cNvSpPr>
          <p:nvPr>
            <p:ph idx="1"/>
          </p:nvPr>
        </p:nvSpPr>
        <p:spPr/>
        <p:txBody>
          <a:bodyPr/>
          <a:lstStyle/>
          <a:p>
            <a:pPr marL="0" indent="0" algn="ctr">
              <a:buNone/>
            </a:pPr>
            <a:r>
              <a:rPr lang="en-US" dirty="0" smtClean="0"/>
              <a:t>Please download, use, and </a:t>
            </a:r>
            <a:r>
              <a:rPr lang="en-US" dirty="0" smtClean="0">
                <a:solidFill>
                  <a:srgbClr val="C0504D"/>
                </a:solidFill>
              </a:rPr>
              <a:t>give feedback </a:t>
            </a:r>
            <a:r>
              <a:rPr lang="en-US" dirty="0" smtClean="0"/>
              <a:t>on MTC for Google Chrome </a:t>
            </a:r>
            <a:r>
              <a:rPr lang="en-US" sz="2000" dirty="0" smtClean="0">
                <a:hlinkClick r:id="rId2"/>
              </a:rPr>
              <a:t>https</a:t>
            </a:r>
            <a:r>
              <a:rPr lang="en-US" sz="2000" dirty="0">
                <a:hlinkClick r:id="rId2"/>
              </a:rPr>
              <a:t>://chrome.google.com/webstore/detail/mytrackingchoices/fmonkjimgifgcgeocdhhgbfoncmjclka?hl=</a:t>
            </a:r>
            <a:r>
              <a:rPr lang="en-US" sz="2000" dirty="0" smtClean="0">
                <a:hlinkClick r:id="rId2"/>
              </a:rPr>
              <a:t>fr</a:t>
            </a:r>
            <a:endParaRPr lang="en-US" sz="2000" dirty="0" smtClean="0"/>
          </a:p>
          <a:p>
            <a:endParaRPr lang="en-US" dirty="0" smtClean="0"/>
          </a:p>
          <a:p>
            <a:endParaRPr lang="en-US" dirty="0"/>
          </a:p>
          <a:p>
            <a:pPr marL="0" indent="0" algn="ctr">
              <a:buNone/>
            </a:pPr>
            <a:r>
              <a:rPr lang="en-US" dirty="0" smtClean="0">
                <a:solidFill>
                  <a:srgbClr val="C0504D"/>
                </a:solidFill>
              </a:rPr>
              <a:t>Mozilla Firefox version coming soon!</a:t>
            </a:r>
            <a:endParaRPr lang="en-US" dirty="0">
              <a:solidFill>
                <a:srgbClr val="C0504D"/>
              </a:solidFill>
            </a:endParaRPr>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26</a:t>
            </a:fld>
            <a:endParaRPr lang="en-US"/>
          </a:p>
        </p:txBody>
      </p:sp>
    </p:spTree>
    <p:extLst>
      <p:ext uri="{BB962C8B-B14F-4D97-AF65-F5344CB8AC3E}">
        <p14:creationId xmlns:p14="http://schemas.microsoft.com/office/powerpoint/2010/main" val="1922816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02786"/>
            <a:ext cx="8229600" cy="1143000"/>
          </a:xfrm>
        </p:spPr>
        <p:txBody>
          <a:bodyPr>
            <a:normAutofit fontScale="90000"/>
          </a:bodyPr>
          <a:lstStyle/>
          <a:p>
            <a:r>
              <a:rPr lang="en-US" dirty="0" smtClean="0"/>
              <a:t>Thanks for your attention!</a:t>
            </a:r>
            <a:br>
              <a:rPr lang="en-US" dirty="0" smtClean="0"/>
            </a:br>
            <a:r>
              <a:rPr lang="en-US" b="1" dirty="0" smtClean="0"/>
              <a:t>Questions?</a:t>
            </a:r>
            <a:br>
              <a:rPr lang="en-US" b="1" dirty="0" smtClean="0"/>
            </a:br>
            <a:r>
              <a:rPr lang="en-US" b="1" dirty="0" smtClean="0"/>
              <a:t/>
            </a:r>
            <a:br>
              <a:rPr lang="en-US" b="1" dirty="0" smtClean="0"/>
            </a:br>
            <a:r>
              <a:rPr lang="en-US" b="1" dirty="0"/>
              <a:t/>
            </a:r>
            <a:br>
              <a:rPr lang="en-US" b="1" dirty="0"/>
            </a:br>
            <a:r>
              <a:rPr lang="en-US" sz="2700" dirty="0" smtClean="0"/>
              <a:t>Project web page: </a:t>
            </a:r>
            <a:r>
              <a:rPr lang="en-US" sz="2700" dirty="0" smtClean="0">
                <a:hlinkClick r:id="rId2"/>
              </a:rPr>
              <a:t>https://myrealonlinechoices.inrialpes.fr</a:t>
            </a:r>
            <a:r>
              <a:rPr lang="en-US" sz="2700" dirty="0" smtClean="0"/>
              <a:t> </a:t>
            </a:r>
            <a:r>
              <a:rPr lang="en-US" sz="2700" dirty="0"/>
              <a:t/>
            </a:r>
            <a:br>
              <a:rPr lang="en-US" sz="2700" dirty="0"/>
            </a:br>
            <a:r>
              <a:rPr lang="en-US" sz="2700" dirty="0" smtClean="0"/>
              <a:t>Watch on YouTube</a:t>
            </a:r>
            <a:r>
              <a:rPr lang="en-US" sz="2700" dirty="0"/>
              <a:t>: </a:t>
            </a:r>
            <a:r>
              <a:rPr lang="en-US" sz="2700" dirty="0">
                <a:hlinkClick r:id="rId3"/>
              </a:rPr>
              <a:t>https://youtu.be/</a:t>
            </a:r>
            <a:r>
              <a:rPr lang="en-US" sz="2700" dirty="0" smtClean="0">
                <a:hlinkClick r:id="rId3"/>
              </a:rPr>
              <a:t>mzB1hXhqYBE</a:t>
            </a:r>
            <a:r>
              <a:rPr lang="en-US" sz="2700" dirty="0" smtClean="0"/>
              <a:t> </a:t>
            </a:r>
            <a:endParaRPr lang="en-US" sz="2700" b="1" dirty="0"/>
          </a:p>
        </p:txBody>
      </p:sp>
      <p:sp>
        <p:nvSpPr>
          <p:cNvPr id="4" name="Espace réservé du numéro de diapositive 3"/>
          <p:cNvSpPr>
            <a:spLocks noGrp="1"/>
          </p:cNvSpPr>
          <p:nvPr>
            <p:ph type="sldNum" sz="quarter" idx="12"/>
          </p:nvPr>
        </p:nvSpPr>
        <p:spPr/>
        <p:txBody>
          <a:bodyPr/>
          <a:lstStyle/>
          <a:p>
            <a:fld id="{38AEE45B-6E19-ED4E-BDF8-241CB0869838}" type="slidenum">
              <a:rPr lang="en-US" smtClean="0"/>
              <a:t>27</a:t>
            </a:fld>
            <a:endParaRPr lang="en-US"/>
          </a:p>
        </p:txBody>
      </p:sp>
    </p:spTree>
    <p:extLst>
      <p:ext uri="{BB962C8B-B14F-4D97-AF65-F5344CB8AC3E}">
        <p14:creationId xmlns:p14="http://schemas.microsoft.com/office/powerpoint/2010/main" val="37793722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Why ad-supported economy in danger</a:t>
            </a:r>
            <a:endParaRPr lang="en-US" dirty="0"/>
          </a:p>
        </p:txBody>
      </p:sp>
      <p:sp>
        <p:nvSpPr>
          <p:cNvPr id="3" name="Espace réservé du contenu 2"/>
          <p:cNvSpPr>
            <a:spLocks noGrp="1"/>
          </p:cNvSpPr>
          <p:nvPr>
            <p:ph idx="1"/>
          </p:nvPr>
        </p:nvSpPr>
        <p:spPr/>
        <p:txBody>
          <a:bodyPr>
            <a:normAutofit lnSpcReduction="10000"/>
          </a:bodyPr>
          <a:lstStyle/>
          <a:p>
            <a:pPr marL="400050" lvl="1" indent="0">
              <a:buNone/>
            </a:pPr>
            <a:r>
              <a:rPr lang="fr-FR" dirty="0" smtClean="0"/>
              <a:t>i</a:t>
            </a:r>
            <a:r>
              <a:rPr lang="en-US" dirty="0" err="1" smtClean="0"/>
              <a:t>ntrusive</a:t>
            </a:r>
            <a:r>
              <a:rPr lang="en-US" dirty="0" smtClean="0"/>
              <a:t> and annoying ads </a:t>
            </a:r>
          </a:p>
          <a:p>
            <a:pPr marL="400050" lvl="1" indent="0">
              <a:buNone/>
            </a:pPr>
            <a:r>
              <a:rPr lang="fr-FR" dirty="0" smtClean="0"/>
              <a:t>p</a:t>
            </a:r>
            <a:r>
              <a:rPr lang="en-US" dirty="0" err="1" smtClean="0"/>
              <a:t>rivacy</a:t>
            </a:r>
            <a:r>
              <a:rPr lang="en-US" dirty="0" smtClean="0"/>
              <a:t>-invasive ads</a:t>
            </a:r>
          </a:p>
          <a:p>
            <a:pPr marL="400050" lvl="1" indent="0">
              <a:buNone/>
            </a:pPr>
            <a:r>
              <a:rPr lang="fr-FR" dirty="0"/>
              <a:t>a</a:t>
            </a:r>
            <a:r>
              <a:rPr lang="en-US" dirty="0" smtClean="0"/>
              <a:t>ds are a source of malware</a:t>
            </a:r>
          </a:p>
          <a:p>
            <a:pPr marL="400050" lvl="1" indent="0">
              <a:buNone/>
            </a:pPr>
            <a:r>
              <a:rPr lang="fr-FR" dirty="0" err="1"/>
              <a:t>a</a:t>
            </a:r>
            <a:r>
              <a:rPr lang="fr-FR" dirty="0" err="1" smtClean="0"/>
              <a:t>ds</a:t>
            </a:r>
            <a:r>
              <a:rPr lang="fr-FR" dirty="0" smtClean="0"/>
              <a:t> slow down</a:t>
            </a:r>
            <a:r>
              <a:rPr lang="en-US" dirty="0" smtClean="0"/>
              <a:t> the page loading</a:t>
            </a:r>
          </a:p>
          <a:p>
            <a:pPr marL="400050" lvl="1" indent="0">
              <a:buNone/>
            </a:pPr>
            <a:r>
              <a:rPr lang="fr-FR" dirty="0" smtClean="0"/>
              <a:t>n</a:t>
            </a:r>
            <a:r>
              <a:rPr lang="en-US" dirty="0" err="1" smtClean="0"/>
              <a:t>etwork</a:t>
            </a:r>
            <a:r>
              <a:rPr lang="en-US" dirty="0" smtClean="0"/>
              <a:t> bandwidth consumption</a:t>
            </a:r>
          </a:p>
          <a:p>
            <a:pPr marL="400050" lvl="1" indent="0">
              <a:buNone/>
            </a:pPr>
            <a:r>
              <a:rPr lang="fr-FR" dirty="0"/>
              <a:t>e</a:t>
            </a:r>
            <a:r>
              <a:rPr lang="en-US" dirty="0" err="1" smtClean="0"/>
              <a:t>tc</a:t>
            </a:r>
            <a:r>
              <a:rPr lang="en-US" dirty="0" smtClean="0"/>
              <a:t>.</a:t>
            </a:r>
          </a:p>
          <a:p>
            <a:pPr marL="914400" lvl="1" indent="-514350"/>
            <a:endParaRPr lang="en-US" dirty="0" smtClean="0"/>
          </a:p>
          <a:p>
            <a:pPr marL="400050" lvl="1" indent="0">
              <a:buNone/>
            </a:pPr>
            <a:r>
              <a:rPr lang="en-US" dirty="0"/>
              <a:t>u</a:t>
            </a:r>
            <a:r>
              <a:rPr lang="en-US" dirty="0" smtClean="0"/>
              <a:t>sers were provided with </a:t>
            </a:r>
            <a:r>
              <a:rPr lang="en-US" dirty="0" smtClean="0">
                <a:solidFill>
                  <a:srgbClr val="C0504D"/>
                </a:solidFill>
              </a:rPr>
              <a:t>radical tools</a:t>
            </a:r>
          </a:p>
          <a:p>
            <a:pPr marL="914400" lvl="1" indent="-514350"/>
            <a:r>
              <a:rPr lang="fr-FR" dirty="0" smtClean="0"/>
              <a:t>i.e., </a:t>
            </a:r>
            <a:r>
              <a:rPr lang="fr-FR" dirty="0" err="1" smtClean="0"/>
              <a:t>tools</a:t>
            </a:r>
            <a:r>
              <a:rPr lang="fr-FR" dirty="0" smtClean="0"/>
              <a:t> </a:t>
            </a:r>
            <a:r>
              <a:rPr lang="fr-FR" dirty="0" err="1" smtClean="0"/>
              <a:t>that</a:t>
            </a:r>
            <a:r>
              <a:rPr lang="fr-FR" dirty="0" smtClean="0"/>
              <a:t> b</a:t>
            </a:r>
            <a:r>
              <a:rPr lang="en-US" dirty="0" smtClean="0"/>
              <a:t>lock </a:t>
            </a:r>
            <a:r>
              <a:rPr lang="en-US" dirty="0" smtClean="0">
                <a:solidFill>
                  <a:schemeClr val="accent2"/>
                </a:solidFill>
              </a:rPr>
              <a:t>ALL</a:t>
            </a:r>
            <a:r>
              <a:rPr lang="en-US" dirty="0" smtClean="0"/>
              <a:t> ads</a:t>
            </a:r>
            <a:endParaRPr lang="en-US" dirty="0"/>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3</a:t>
            </a:fld>
            <a:endParaRPr lang="en-US"/>
          </a:p>
        </p:txBody>
      </p:sp>
      <p:sp>
        <p:nvSpPr>
          <p:cNvPr id="5" name="Accolade fermante 4"/>
          <p:cNvSpPr/>
          <p:nvPr/>
        </p:nvSpPr>
        <p:spPr>
          <a:xfrm>
            <a:off x="5625074" y="1765508"/>
            <a:ext cx="535086" cy="250169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ZoneTexte 5"/>
          <p:cNvSpPr txBox="1"/>
          <p:nvPr/>
        </p:nvSpPr>
        <p:spPr>
          <a:xfrm>
            <a:off x="6010349" y="2406650"/>
            <a:ext cx="2892238" cy="1015663"/>
          </a:xfrm>
          <a:prstGeom prst="rect">
            <a:avLst/>
          </a:prstGeom>
          <a:noFill/>
        </p:spPr>
        <p:txBody>
          <a:bodyPr wrap="none" rtlCol="0">
            <a:spAutoFit/>
          </a:bodyPr>
          <a:lstStyle/>
          <a:p>
            <a:pPr algn="ctr"/>
            <a:r>
              <a:rPr lang="en-US" sz="2000" dirty="0">
                <a:solidFill>
                  <a:srgbClr val="C0504D"/>
                </a:solidFill>
              </a:rPr>
              <a:t>b</a:t>
            </a:r>
            <a:r>
              <a:rPr lang="en-US" sz="2000" dirty="0" smtClean="0">
                <a:solidFill>
                  <a:srgbClr val="C0504D"/>
                </a:solidFill>
              </a:rPr>
              <a:t>asically, all the reasons </a:t>
            </a:r>
          </a:p>
          <a:p>
            <a:pPr algn="ctr"/>
            <a:r>
              <a:rPr lang="en-US" sz="2000" dirty="0">
                <a:solidFill>
                  <a:srgbClr val="C0504D"/>
                </a:solidFill>
              </a:rPr>
              <a:t>w</a:t>
            </a:r>
            <a:r>
              <a:rPr lang="en-US" sz="2000" dirty="0" smtClean="0">
                <a:solidFill>
                  <a:srgbClr val="C0504D"/>
                </a:solidFill>
              </a:rPr>
              <a:t>hy people started to </a:t>
            </a:r>
          </a:p>
          <a:p>
            <a:pPr algn="ctr"/>
            <a:r>
              <a:rPr lang="fr-FR" sz="2000" dirty="0" smtClean="0">
                <a:solidFill>
                  <a:srgbClr val="C0504D"/>
                </a:solidFill>
              </a:rPr>
              <a:t>b</a:t>
            </a:r>
            <a:r>
              <a:rPr lang="en-US" sz="2000" dirty="0" smtClean="0">
                <a:solidFill>
                  <a:srgbClr val="C0504D"/>
                </a:solidFill>
              </a:rPr>
              <a:t>lock ads in the first place</a:t>
            </a:r>
            <a:endParaRPr lang="en-US" sz="2000" dirty="0">
              <a:solidFill>
                <a:srgbClr val="C0504D"/>
              </a:solidFill>
            </a:endParaRPr>
          </a:p>
        </p:txBody>
      </p:sp>
      <p:pic>
        <p:nvPicPr>
          <p:cNvPr id="11" name="Image 10" descr="adblockplus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900" y="5194300"/>
            <a:ext cx="850900" cy="850900"/>
          </a:xfrm>
          <a:prstGeom prst="rect">
            <a:avLst/>
          </a:prstGeom>
        </p:spPr>
      </p:pic>
      <p:pic>
        <p:nvPicPr>
          <p:cNvPr id="12" name="Image 11" descr="adblock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1" y="5194301"/>
            <a:ext cx="931862" cy="931862"/>
          </a:xfrm>
          <a:prstGeom prst="rect">
            <a:avLst/>
          </a:prstGeom>
        </p:spPr>
      </p:pic>
      <p:sp>
        <p:nvSpPr>
          <p:cNvPr id="13" name="Bouée 12"/>
          <p:cNvSpPr/>
          <p:nvPr/>
        </p:nvSpPr>
        <p:spPr>
          <a:xfrm>
            <a:off x="222250" y="2692400"/>
            <a:ext cx="469900" cy="476250"/>
          </a:xfrm>
          <a:prstGeom prst="donut">
            <a:avLst>
              <a:gd name="adj" fmla="val 44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ZoneTexte 13"/>
          <p:cNvSpPr txBox="1"/>
          <p:nvPr/>
        </p:nvSpPr>
        <p:spPr>
          <a:xfrm>
            <a:off x="311150" y="2730500"/>
            <a:ext cx="301660" cy="369332"/>
          </a:xfrm>
          <a:prstGeom prst="rect">
            <a:avLst/>
          </a:prstGeom>
          <a:noFill/>
        </p:spPr>
        <p:txBody>
          <a:bodyPr wrap="none" rtlCol="0">
            <a:spAutoFit/>
          </a:bodyPr>
          <a:lstStyle/>
          <a:p>
            <a:r>
              <a:rPr lang="en-US" dirty="0" smtClean="0"/>
              <a:t>1</a:t>
            </a:r>
            <a:endParaRPr lang="en-US" dirty="0"/>
          </a:p>
        </p:txBody>
      </p:sp>
      <p:sp>
        <p:nvSpPr>
          <p:cNvPr id="15" name="Bouée 14"/>
          <p:cNvSpPr/>
          <p:nvPr/>
        </p:nvSpPr>
        <p:spPr>
          <a:xfrm>
            <a:off x="222250" y="5181600"/>
            <a:ext cx="469900" cy="476250"/>
          </a:xfrm>
          <a:prstGeom prst="donut">
            <a:avLst>
              <a:gd name="adj" fmla="val 44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ZoneTexte 15"/>
          <p:cNvSpPr txBox="1"/>
          <p:nvPr/>
        </p:nvSpPr>
        <p:spPr>
          <a:xfrm>
            <a:off x="311150" y="5219700"/>
            <a:ext cx="301660"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1959932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animBg="1"/>
      <p:bldP spid="14" grpId="0"/>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Efforts for economic revival</a:t>
            </a:r>
            <a:endParaRPr lang="en-US" dirty="0"/>
          </a:p>
        </p:txBody>
      </p:sp>
      <p:sp>
        <p:nvSpPr>
          <p:cNvPr id="3" name="Espace réservé du contenu 2"/>
          <p:cNvSpPr>
            <a:spLocks noGrp="1"/>
          </p:cNvSpPr>
          <p:nvPr>
            <p:ph idx="1"/>
          </p:nvPr>
        </p:nvSpPr>
        <p:spPr/>
        <p:txBody>
          <a:bodyPr>
            <a:normAutofit fontScale="92500" lnSpcReduction="10000"/>
          </a:bodyPr>
          <a:lstStyle/>
          <a:p>
            <a:pPr marL="514350" indent="-514350">
              <a:buFont typeface="+mj-lt"/>
              <a:buAutoNum type="arabicPeriod"/>
            </a:pPr>
            <a:r>
              <a:rPr lang="fr-FR" dirty="0" err="1"/>
              <a:t>v</a:t>
            </a:r>
            <a:r>
              <a:rPr lang="fr-FR" dirty="0" err="1" smtClean="0"/>
              <a:t>arious</a:t>
            </a:r>
            <a:r>
              <a:rPr lang="fr-FR" dirty="0" smtClean="0"/>
              <a:t> </a:t>
            </a:r>
            <a:r>
              <a:rPr lang="fr-FR" dirty="0" smtClean="0">
                <a:solidFill>
                  <a:schemeClr val="accent2"/>
                </a:solidFill>
              </a:rPr>
              <a:t>self-</a:t>
            </a:r>
            <a:r>
              <a:rPr lang="fr-FR" dirty="0" err="1" smtClean="0">
                <a:solidFill>
                  <a:schemeClr val="accent2"/>
                </a:solidFill>
              </a:rPr>
              <a:t>regulatroy</a:t>
            </a:r>
            <a:r>
              <a:rPr lang="fr-FR" dirty="0" smtClean="0">
                <a:solidFill>
                  <a:schemeClr val="accent2"/>
                </a:solidFill>
              </a:rPr>
              <a:t> initiatives </a:t>
            </a:r>
          </a:p>
          <a:p>
            <a:pPr lvl="1"/>
            <a:r>
              <a:rPr lang="fr-FR" dirty="0" smtClean="0"/>
              <a:t>Acceptable </a:t>
            </a:r>
            <a:r>
              <a:rPr lang="fr-FR" dirty="0" err="1" smtClean="0"/>
              <a:t>Ads</a:t>
            </a:r>
            <a:endParaRPr lang="fr-FR" dirty="0" smtClean="0"/>
          </a:p>
          <a:p>
            <a:pPr lvl="1"/>
            <a:r>
              <a:rPr lang="fr-FR" dirty="0" smtClean="0"/>
              <a:t>L.E.A.N. program </a:t>
            </a:r>
          </a:p>
          <a:p>
            <a:pPr lvl="1"/>
            <a:r>
              <a:rPr lang="fr-FR" dirty="0" err="1" smtClean="0"/>
              <a:t>YourOnlineChoices</a:t>
            </a:r>
            <a:endParaRPr lang="fr-FR" dirty="0" smtClean="0"/>
          </a:p>
          <a:p>
            <a:pPr lvl="1"/>
            <a:r>
              <a:rPr lang="fr-FR" dirty="0" err="1" smtClean="0"/>
              <a:t>YourAdChoices</a:t>
            </a:r>
            <a:r>
              <a:rPr lang="fr-FR" dirty="0" smtClean="0"/>
              <a:t> </a:t>
            </a:r>
          </a:p>
          <a:p>
            <a:pPr lvl="1"/>
            <a:r>
              <a:rPr lang="fr-FR" dirty="0" smtClean="0"/>
              <a:t>DNT</a:t>
            </a:r>
            <a:endParaRPr lang="en-US" dirty="0" smtClean="0"/>
          </a:p>
          <a:p>
            <a:pPr lvl="1"/>
            <a:endParaRPr lang="en-US" dirty="0"/>
          </a:p>
          <a:p>
            <a:pPr marL="514350" indent="-514350">
              <a:buFont typeface="+mj-lt"/>
              <a:buAutoNum type="arabicPeriod"/>
            </a:pPr>
            <a:r>
              <a:rPr lang="fr-FR" dirty="0" err="1" smtClean="0"/>
              <a:t>t</a:t>
            </a:r>
            <a:r>
              <a:rPr lang="en-US" dirty="0" err="1" smtClean="0"/>
              <a:t>ools</a:t>
            </a:r>
            <a:r>
              <a:rPr lang="en-US" dirty="0" smtClean="0"/>
              <a:t> with some </a:t>
            </a:r>
            <a:r>
              <a:rPr lang="en-US" dirty="0" smtClean="0">
                <a:solidFill>
                  <a:schemeClr val="accent2"/>
                </a:solidFill>
              </a:rPr>
              <a:t>fine</a:t>
            </a:r>
            <a:r>
              <a:rPr lang="en-US" dirty="0">
                <a:solidFill>
                  <a:schemeClr val="accent2"/>
                </a:solidFill>
              </a:rPr>
              <a:t>-grained </a:t>
            </a:r>
            <a:r>
              <a:rPr lang="en-US" dirty="0" smtClean="0">
                <a:solidFill>
                  <a:schemeClr val="accent2"/>
                </a:solidFill>
              </a:rPr>
              <a:t>options </a:t>
            </a:r>
            <a:r>
              <a:rPr lang="en-US" dirty="0" smtClean="0"/>
              <a:t>for users</a:t>
            </a:r>
            <a:endParaRPr lang="en-US" dirty="0"/>
          </a:p>
          <a:p>
            <a:pPr lvl="1"/>
            <a:r>
              <a:rPr lang="fr-FR" dirty="0" smtClean="0"/>
              <a:t>u</a:t>
            </a:r>
            <a:r>
              <a:rPr lang="en-US" dirty="0" err="1" smtClean="0"/>
              <a:t>sers</a:t>
            </a:r>
            <a:r>
              <a:rPr lang="en-US" dirty="0" smtClean="0"/>
              <a:t> can white-list or black-list trackers </a:t>
            </a:r>
            <a:r>
              <a:rPr lang="en-US" dirty="0"/>
              <a:t>(advertisers) </a:t>
            </a:r>
            <a:endParaRPr lang="fr-FR" dirty="0"/>
          </a:p>
          <a:p>
            <a:pPr lvl="1"/>
            <a:r>
              <a:rPr lang="fr-FR" dirty="0"/>
              <a:t>u</a:t>
            </a:r>
            <a:r>
              <a:rPr lang="en-US" dirty="0" err="1" smtClean="0"/>
              <a:t>sers</a:t>
            </a:r>
            <a:r>
              <a:rPr lang="en-US" dirty="0" smtClean="0"/>
              <a:t> can </a:t>
            </a:r>
            <a:r>
              <a:rPr lang="en-US" dirty="0"/>
              <a:t>white-list or black-list a </a:t>
            </a:r>
            <a:r>
              <a:rPr lang="en-US" dirty="0" smtClean="0"/>
              <a:t>domain</a:t>
            </a:r>
            <a:endParaRPr lang="fr-FR" dirty="0"/>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4</a:t>
            </a:fld>
            <a:endParaRPr lang="en-US" dirty="0"/>
          </a:p>
        </p:txBody>
      </p:sp>
      <p:pic>
        <p:nvPicPr>
          <p:cNvPr id="5" name="Image 4" descr="acceptable_a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898" y="2290584"/>
            <a:ext cx="2120900" cy="746707"/>
          </a:xfrm>
          <a:prstGeom prst="rect">
            <a:avLst/>
          </a:prstGeom>
        </p:spPr>
      </p:pic>
      <p:pic>
        <p:nvPicPr>
          <p:cNvPr id="6" name="Image 5" descr="le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450" y="1890535"/>
            <a:ext cx="1709820" cy="1424166"/>
          </a:xfrm>
          <a:prstGeom prst="rect">
            <a:avLst/>
          </a:prstGeom>
        </p:spPr>
      </p:pic>
      <p:pic>
        <p:nvPicPr>
          <p:cNvPr id="7" name="Image 6" descr="youronlinechoic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6149" y="3470923"/>
            <a:ext cx="2762251" cy="566466"/>
          </a:xfrm>
          <a:prstGeom prst="rect">
            <a:avLst/>
          </a:prstGeom>
        </p:spPr>
      </p:pic>
      <p:pic>
        <p:nvPicPr>
          <p:cNvPr id="8" name="Image 7" descr="youradchoice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3609369"/>
            <a:ext cx="1428750" cy="739888"/>
          </a:xfrm>
          <a:prstGeom prst="rect">
            <a:avLst/>
          </a:prstGeom>
        </p:spPr>
      </p:pic>
    </p:spTree>
    <p:extLst>
      <p:ext uri="{BB962C8B-B14F-4D97-AF65-F5344CB8AC3E}">
        <p14:creationId xmlns:p14="http://schemas.microsoft.com/office/powerpoint/2010/main" val="2359565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Self-regulatory initiatives do not work</a:t>
            </a:r>
            <a:endParaRPr lang="en-US" dirty="0"/>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5</a:t>
            </a:fld>
            <a:endParaRPr lang="en-US"/>
          </a:p>
        </p:txBody>
      </p:sp>
      <p:pic>
        <p:nvPicPr>
          <p:cNvPr id="7" name="Image 6" descr="self_regulatory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150" y="1341456"/>
            <a:ext cx="5816600" cy="1709575"/>
          </a:xfrm>
          <a:prstGeom prst="rect">
            <a:avLst/>
          </a:prstGeom>
        </p:spPr>
      </p:pic>
      <p:pic>
        <p:nvPicPr>
          <p:cNvPr id="10" name="Image 9" descr="acceptable_ads_scand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104" y="3051031"/>
            <a:ext cx="6781821" cy="1384382"/>
          </a:xfrm>
          <a:prstGeom prst="rect">
            <a:avLst/>
          </a:prstGeom>
        </p:spPr>
      </p:pic>
      <p:pic>
        <p:nvPicPr>
          <p:cNvPr id="11" name="Image 10" descr="dnt_google_faceboo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452" y="4435413"/>
            <a:ext cx="6636703" cy="1184274"/>
          </a:xfrm>
          <a:prstGeom prst="rect">
            <a:avLst/>
          </a:prstGeom>
        </p:spPr>
      </p:pic>
      <p:sp>
        <p:nvSpPr>
          <p:cNvPr id="13" name="ZoneTexte 12"/>
          <p:cNvSpPr txBox="1"/>
          <p:nvPr/>
        </p:nvSpPr>
        <p:spPr>
          <a:xfrm>
            <a:off x="1029450" y="5833130"/>
            <a:ext cx="7594222" cy="523220"/>
          </a:xfrm>
          <a:prstGeom prst="rect">
            <a:avLst/>
          </a:prstGeom>
          <a:noFill/>
        </p:spPr>
        <p:txBody>
          <a:bodyPr wrap="none" rtlCol="0">
            <a:spAutoFit/>
          </a:bodyPr>
          <a:lstStyle/>
          <a:p>
            <a:r>
              <a:rPr lang="en-US" sz="2800" dirty="0" smtClean="0">
                <a:solidFill>
                  <a:schemeClr val="accent2"/>
                </a:solidFill>
              </a:rPr>
              <a:t>Lack of technical enforcement is the root problem!</a:t>
            </a:r>
            <a:endParaRPr lang="en-US" sz="2800" dirty="0">
              <a:solidFill>
                <a:schemeClr val="accent2"/>
              </a:solidFill>
            </a:endParaRPr>
          </a:p>
        </p:txBody>
      </p:sp>
    </p:spTree>
    <p:extLst>
      <p:ext uri="{BB962C8B-B14F-4D97-AF65-F5344CB8AC3E}">
        <p14:creationId xmlns:p14="http://schemas.microsoft.com/office/powerpoint/2010/main" val="3125723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t>
            </a:r>
            <a:r>
              <a:rPr lang="en-US" dirty="0" err="1" smtClean="0"/>
              <a:t>urrent</a:t>
            </a:r>
            <a:r>
              <a:rPr lang="en-US" dirty="0" smtClean="0"/>
              <a:t> fine-grained options</a:t>
            </a:r>
            <a:endParaRPr lang="en-US" dirty="0"/>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6</a:t>
            </a:fld>
            <a:endParaRPr lang="en-US"/>
          </a:p>
        </p:txBody>
      </p:sp>
      <p:sp>
        <p:nvSpPr>
          <p:cNvPr id="7" name="ZoneTexte 6"/>
          <p:cNvSpPr txBox="1"/>
          <p:nvPr/>
        </p:nvSpPr>
        <p:spPr>
          <a:xfrm>
            <a:off x="1883748" y="2752515"/>
            <a:ext cx="4780275" cy="1477328"/>
          </a:xfrm>
          <a:prstGeom prst="rect">
            <a:avLst/>
          </a:prstGeom>
          <a:noFill/>
        </p:spPr>
        <p:txBody>
          <a:bodyPr wrap="none" rtlCol="0">
            <a:spAutoFit/>
          </a:bodyPr>
          <a:lstStyle/>
          <a:p>
            <a:pPr algn="ctr"/>
            <a:r>
              <a:rPr lang="en-US" sz="3000" dirty="0"/>
              <a:t>blocking based on third-party </a:t>
            </a:r>
          </a:p>
          <a:p>
            <a:pPr algn="ctr"/>
            <a:r>
              <a:rPr lang="en-US" sz="3000" dirty="0"/>
              <a:t>or </a:t>
            </a:r>
          </a:p>
          <a:p>
            <a:pPr algn="ctr"/>
            <a:r>
              <a:rPr lang="en-US" sz="3000" dirty="0"/>
              <a:t>blocking on per domain </a:t>
            </a:r>
            <a:r>
              <a:rPr lang="en-US" sz="3000" dirty="0" smtClean="0"/>
              <a:t>basis</a:t>
            </a:r>
            <a:endParaRPr lang="en-US" sz="3000" dirty="0"/>
          </a:p>
        </p:txBody>
      </p:sp>
      <p:sp>
        <p:nvSpPr>
          <p:cNvPr id="9" name="Bouée 8"/>
          <p:cNvSpPr/>
          <p:nvPr/>
        </p:nvSpPr>
        <p:spPr>
          <a:xfrm>
            <a:off x="1080842" y="2562725"/>
            <a:ext cx="6174505" cy="1985499"/>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cxnSp>
        <p:nvCxnSpPr>
          <p:cNvPr id="11" name="Connecteur droit avec flèche 10"/>
          <p:cNvCxnSpPr>
            <a:stCxn id="12" idx="2"/>
            <a:endCxn id="9" idx="7"/>
          </p:cNvCxnSpPr>
          <p:nvPr/>
        </p:nvCxnSpPr>
        <p:spPr>
          <a:xfrm flipH="1">
            <a:off x="6351112" y="2095162"/>
            <a:ext cx="1423570" cy="7583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ZoneTexte 11"/>
          <p:cNvSpPr txBox="1"/>
          <p:nvPr/>
        </p:nvSpPr>
        <p:spPr>
          <a:xfrm>
            <a:off x="6862563" y="1541164"/>
            <a:ext cx="1824237" cy="553998"/>
          </a:xfrm>
          <a:prstGeom prst="rect">
            <a:avLst/>
          </a:prstGeom>
          <a:noFill/>
        </p:spPr>
        <p:txBody>
          <a:bodyPr wrap="none" rtlCol="0">
            <a:spAutoFit/>
          </a:bodyPr>
          <a:lstStyle/>
          <a:p>
            <a:r>
              <a:rPr lang="fr-FR" sz="3000" dirty="0">
                <a:solidFill>
                  <a:srgbClr val="C0504D"/>
                </a:solidFill>
              </a:rPr>
              <a:t>n</a:t>
            </a:r>
            <a:r>
              <a:rPr lang="en-US" sz="3000" dirty="0" err="1" smtClean="0">
                <a:solidFill>
                  <a:srgbClr val="C0504D"/>
                </a:solidFill>
              </a:rPr>
              <a:t>ot</a:t>
            </a:r>
            <a:r>
              <a:rPr lang="en-US" sz="3000" dirty="0" smtClean="0">
                <a:solidFill>
                  <a:srgbClr val="C0504D"/>
                </a:solidFill>
              </a:rPr>
              <a:t> usable</a:t>
            </a:r>
            <a:endParaRPr lang="en-US" sz="3000" dirty="0">
              <a:solidFill>
                <a:srgbClr val="C0504D"/>
              </a:solidFill>
            </a:endParaRPr>
          </a:p>
        </p:txBody>
      </p:sp>
      <p:cxnSp>
        <p:nvCxnSpPr>
          <p:cNvPr id="18" name="Connecteur droit avec flèche 17"/>
          <p:cNvCxnSpPr>
            <a:stCxn id="25" idx="0"/>
            <a:endCxn id="9" idx="4"/>
          </p:cNvCxnSpPr>
          <p:nvPr/>
        </p:nvCxnSpPr>
        <p:spPr>
          <a:xfrm flipV="1">
            <a:off x="4168095" y="4548224"/>
            <a:ext cx="0" cy="792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ZoneTexte 24"/>
          <p:cNvSpPr txBox="1"/>
          <p:nvPr/>
        </p:nvSpPr>
        <p:spPr>
          <a:xfrm>
            <a:off x="552036" y="5340687"/>
            <a:ext cx="7232118" cy="1015663"/>
          </a:xfrm>
          <a:prstGeom prst="rect">
            <a:avLst/>
          </a:prstGeom>
          <a:noFill/>
        </p:spPr>
        <p:txBody>
          <a:bodyPr wrap="none" rtlCol="0">
            <a:spAutoFit/>
          </a:bodyPr>
          <a:lstStyle/>
          <a:p>
            <a:pPr algn="ctr"/>
            <a:r>
              <a:rPr lang="en-US" sz="3000" dirty="0">
                <a:solidFill>
                  <a:srgbClr val="C0504D"/>
                </a:solidFill>
              </a:rPr>
              <a:t>do not</a:t>
            </a:r>
            <a:r>
              <a:rPr lang="en-US" sz="3000" dirty="0"/>
              <a:t> </a:t>
            </a:r>
            <a:r>
              <a:rPr lang="en-US" sz="3000" dirty="0">
                <a:solidFill>
                  <a:srgbClr val="C0504D"/>
                </a:solidFill>
              </a:rPr>
              <a:t>make sense </a:t>
            </a:r>
            <a:r>
              <a:rPr lang="en-US" sz="3000" dirty="0">
                <a:solidFill>
                  <a:schemeClr val="accent2"/>
                </a:solidFill>
              </a:rPr>
              <a:t>from user </a:t>
            </a:r>
            <a:r>
              <a:rPr lang="en-US" sz="3000" dirty="0" smtClean="0">
                <a:solidFill>
                  <a:schemeClr val="accent2"/>
                </a:solidFill>
              </a:rPr>
              <a:t>perspective </a:t>
            </a:r>
          </a:p>
          <a:p>
            <a:pPr algn="ctr"/>
            <a:r>
              <a:rPr lang="en-US" sz="3000" dirty="0">
                <a:solidFill>
                  <a:schemeClr val="accent2"/>
                </a:solidFill>
              </a:rPr>
              <a:t>(</a:t>
            </a:r>
            <a:r>
              <a:rPr lang="en-US" sz="3000" dirty="0" smtClean="0">
                <a:solidFill>
                  <a:schemeClr val="accent2"/>
                </a:solidFill>
              </a:rPr>
              <a:t>users only care </a:t>
            </a:r>
            <a:r>
              <a:rPr lang="en-US" sz="3000" dirty="0">
                <a:solidFill>
                  <a:schemeClr val="accent2"/>
                </a:solidFill>
              </a:rPr>
              <a:t>about </a:t>
            </a:r>
            <a:r>
              <a:rPr lang="en-US" sz="3000" dirty="0" smtClean="0">
                <a:solidFill>
                  <a:schemeClr val="accent2"/>
                </a:solidFill>
              </a:rPr>
              <a:t>their </a:t>
            </a:r>
            <a:r>
              <a:rPr lang="en-US" sz="3000" dirty="0">
                <a:solidFill>
                  <a:schemeClr val="accent2"/>
                </a:solidFill>
              </a:rPr>
              <a:t>browsing </a:t>
            </a:r>
            <a:r>
              <a:rPr lang="en-US" sz="3000" dirty="0" smtClean="0">
                <a:solidFill>
                  <a:schemeClr val="accent2"/>
                </a:solidFill>
              </a:rPr>
              <a:t>profile)</a:t>
            </a:r>
            <a:endParaRPr lang="en-US" sz="3000" dirty="0">
              <a:solidFill>
                <a:schemeClr val="accent2"/>
              </a:solidFill>
            </a:endParaRPr>
          </a:p>
        </p:txBody>
      </p:sp>
    </p:spTree>
    <p:extLst>
      <p:ext uri="{BB962C8B-B14F-4D97-AF65-F5344CB8AC3E}">
        <p14:creationId xmlns:p14="http://schemas.microsoft.com/office/powerpoint/2010/main" val="1427797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Our approach</a:t>
            </a:r>
            <a:endParaRPr lang="en-US" dirty="0"/>
          </a:p>
        </p:txBody>
      </p:sp>
      <p:sp>
        <p:nvSpPr>
          <p:cNvPr id="3" name="Espace réservé du contenu 2"/>
          <p:cNvSpPr>
            <a:spLocks noGrp="1"/>
          </p:cNvSpPr>
          <p:nvPr>
            <p:ph idx="1"/>
          </p:nvPr>
        </p:nvSpPr>
        <p:spPr/>
        <p:txBody>
          <a:bodyPr>
            <a:normAutofit lnSpcReduction="10000"/>
          </a:bodyPr>
          <a:lstStyle/>
          <a:p>
            <a:pPr marL="514350" indent="-457200"/>
            <a:r>
              <a:rPr lang="en-US" dirty="0" smtClean="0">
                <a:solidFill>
                  <a:srgbClr val="C0504D"/>
                </a:solidFill>
              </a:rPr>
              <a:t>technical enforcement </a:t>
            </a:r>
            <a:r>
              <a:rPr lang="en-US" dirty="0" smtClean="0"/>
              <a:t>of user choices</a:t>
            </a:r>
          </a:p>
          <a:p>
            <a:pPr marL="914400" lvl="1" indent="-457200"/>
            <a:r>
              <a:rPr lang="en-US" dirty="0" smtClean="0"/>
              <a:t>should not rely on self-regulation</a:t>
            </a:r>
          </a:p>
          <a:p>
            <a:pPr marL="914400" lvl="1" indent="-457200"/>
            <a:endParaRPr lang="en-US" dirty="0"/>
          </a:p>
          <a:p>
            <a:r>
              <a:rPr lang="en-US" dirty="0"/>
              <a:t>fine-grained options </a:t>
            </a:r>
            <a:r>
              <a:rPr lang="en-US" dirty="0">
                <a:solidFill>
                  <a:srgbClr val="C0504D"/>
                </a:solidFill>
              </a:rPr>
              <a:t>over the reasons </a:t>
            </a:r>
            <a:r>
              <a:rPr lang="en-US" dirty="0">
                <a:solidFill>
                  <a:srgbClr val="000000"/>
                </a:solidFill>
              </a:rPr>
              <a:t>why people block ads</a:t>
            </a:r>
          </a:p>
          <a:p>
            <a:pPr lvl="1"/>
            <a:r>
              <a:rPr lang="fr-FR" dirty="0" err="1"/>
              <a:t>t</a:t>
            </a:r>
            <a:r>
              <a:rPr lang="fr-FR" dirty="0" err="1" smtClean="0"/>
              <a:t>ha</a:t>
            </a:r>
            <a:r>
              <a:rPr lang="en-US" dirty="0" smtClean="0"/>
              <a:t>t are </a:t>
            </a:r>
            <a:r>
              <a:rPr lang="en-US" dirty="0" smtClean="0">
                <a:solidFill>
                  <a:srgbClr val="C0504D"/>
                </a:solidFill>
              </a:rPr>
              <a:t>usable</a:t>
            </a:r>
            <a:r>
              <a:rPr lang="en-US" dirty="0" smtClean="0"/>
              <a:t> and </a:t>
            </a:r>
            <a:r>
              <a:rPr lang="en-US" dirty="0">
                <a:solidFill>
                  <a:schemeClr val="accent2"/>
                </a:solidFill>
              </a:rPr>
              <a:t>do make sense </a:t>
            </a:r>
            <a:r>
              <a:rPr lang="en-US" dirty="0"/>
              <a:t>for </a:t>
            </a:r>
            <a:r>
              <a:rPr lang="en-US" dirty="0" smtClean="0"/>
              <a:t>users</a:t>
            </a:r>
            <a:endParaRPr lang="en-US" dirty="0" smtClean="0">
              <a:solidFill>
                <a:schemeClr val="accent2"/>
              </a:solidFill>
            </a:endParaRPr>
          </a:p>
          <a:p>
            <a:pPr lvl="1"/>
            <a:endParaRPr lang="en-US" dirty="0">
              <a:solidFill>
                <a:schemeClr val="accent2"/>
              </a:solidFill>
            </a:endParaRPr>
          </a:p>
          <a:p>
            <a:r>
              <a:rPr lang="fr-FR" dirty="0"/>
              <a:t>h</a:t>
            </a:r>
            <a:r>
              <a:rPr lang="en-US" dirty="0" smtClean="0"/>
              <a:t>as the potential to </a:t>
            </a:r>
            <a:r>
              <a:rPr lang="en-US" dirty="0" smtClean="0">
                <a:solidFill>
                  <a:schemeClr val="accent2"/>
                </a:solidFill>
              </a:rPr>
              <a:t>revive </a:t>
            </a:r>
            <a:r>
              <a:rPr lang="en-US" dirty="0" smtClean="0">
                <a:solidFill>
                  <a:srgbClr val="000000"/>
                </a:solidFill>
              </a:rPr>
              <a:t>ad-supported economic model</a:t>
            </a:r>
            <a:endParaRPr lang="en-US" dirty="0">
              <a:solidFill>
                <a:srgbClr val="000000"/>
              </a:solidFill>
            </a:endParaRPr>
          </a:p>
          <a:p>
            <a:pPr marL="514350" indent="-457200"/>
            <a:endParaRPr lang="en-US" dirty="0"/>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7</a:t>
            </a:fld>
            <a:endParaRPr lang="en-US"/>
          </a:p>
        </p:txBody>
      </p:sp>
    </p:spTree>
    <p:extLst>
      <p:ext uri="{BB962C8B-B14F-4D97-AF65-F5344CB8AC3E}">
        <p14:creationId xmlns:p14="http://schemas.microsoft.com/office/powerpoint/2010/main" val="1632140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Fine-grained options (1)</a:t>
            </a:r>
            <a:endParaRPr lang="en-US" dirty="0"/>
          </a:p>
        </p:txBody>
      </p:sp>
      <p:sp>
        <p:nvSpPr>
          <p:cNvPr id="3" name="Espace réservé du contenu 2"/>
          <p:cNvSpPr>
            <a:spLocks noGrp="1"/>
          </p:cNvSpPr>
          <p:nvPr>
            <p:ph idx="1"/>
          </p:nvPr>
        </p:nvSpPr>
        <p:spPr/>
        <p:txBody>
          <a:bodyPr>
            <a:normAutofit/>
          </a:bodyPr>
          <a:lstStyle/>
          <a:p>
            <a:r>
              <a:rPr lang="en-US" dirty="0"/>
              <a:t>w</a:t>
            </a:r>
            <a:r>
              <a:rPr lang="fr-FR" dirty="0" smtClean="0"/>
              <a:t>.</a:t>
            </a:r>
            <a:r>
              <a:rPr lang="fr-FR" dirty="0" err="1" smtClean="0"/>
              <a:t>r.t</a:t>
            </a:r>
            <a:r>
              <a:rPr lang="fr-FR" dirty="0" smtClean="0"/>
              <a:t>.</a:t>
            </a:r>
            <a:r>
              <a:rPr lang="en-US" dirty="0" smtClean="0"/>
              <a:t> privacy</a:t>
            </a:r>
          </a:p>
          <a:p>
            <a:pPr lvl="1"/>
            <a:r>
              <a:rPr lang="fr-FR" dirty="0"/>
              <a:t>l</a:t>
            </a:r>
            <a:r>
              <a:rPr lang="en-US" dirty="0" smtClean="0"/>
              <a:t>et users decide where they’re ok or not to get tracked</a:t>
            </a:r>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8</a:t>
            </a:fld>
            <a:endParaRPr lang="en-US"/>
          </a:p>
        </p:txBody>
      </p:sp>
      <p:graphicFrame>
        <p:nvGraphicFramePr>
          <p:cNvPr id="5" name="Tableau 4"/>
          <p:cNvGraphicFramePr>
            <a:graphicFrameLocks noGrp="1"/>
          </p:cNvGraphicFramePr>
          <p:nvPr>
            <p:extLst>
              <p:ext uri="{D42A27DB-BD31-4B8C-83A1-F6EECF244321}">
                <p14:modId xmlns:p14="http://schemas.microsoft.com/office/powerpoint/2010/main" val="1284004298"/>
              </p:ext>
            </p:extLst>
          </p:nvPr>
        </p:nvGraphicFramePr>
        <p:xfrm>
          <a:off x="3272984" y="3268051"/>
          <a:ext cx="2385321" cy="2225040"/>
        </p:xfrm>
        <a:graphic>
          <a:graphicData uri="http://schemas.openxmlformats.org/drawingml/2006/table">
            <a:tbl>
              <a:tblPr firstRow="1" bandRow="1">
                <a:tableStyleId>{5C22544A-7EE6-4342-B048-85BDC9FD1C3A}</a:tableStyleId>
              </a:tblPr>
              <a:tblGrid>
                <a:gridCol w="1232550"/>
                <a:gridCol w="1152771"/>
              </a:tblGrid>
              <a:tr h="370840">
                <a:tc>
                  <a:txBody>
                    <a:bodyPr/>
                    <a:lstStyle/>
                    <a:p>
                      <a:r>
                        <a:rPr lang="en-US" dirty="0" smtClean="0"/>
                        <a:t>Profile</a:t>
                      </a:r>
                      <a:endParaRPr lang="en-US" dirty="0"/>
                    </a:p>
                  </a:txBody>
                  <a:tcPr/>
                </a:tc>
                <a:tc>
                  <a:txBody>
                    <a:bodyPr/>
                    <a:lstStyle/>
                    <a:p>
                      <a:r>
                        <a:rPr lang="en-US" dirty="0" smtClean="0"/>
                        <a:t>Allowed?</a:t>
                      </a:r>
                      <a:endParaRPr lang="en-US" dirty="0"/>
                    </a:p>
                  </a:txBody>
                  <a:tcPr/>
                </a:tc>
              </a:tr>
              <a:tr h="370840">
                <a:tc>
                  <a:txBody>
                    <a:bodyPr/>
                    <a:lstStyle/>
                    <a:p>
                      <a:r>
                        <a:rPr lang="en-US" dirty="0" smtClean="0"/>
                        <a:t>Adult</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r>
              <a:tr h="370840">
                <a:tc>
                  <a:txBody>
                    <a:bodyPr/>
                    <a:lstStyle/>
                    <a:p>
                      <a:r>
                        <a:rPr lang="en-US" dirty="0" smtClean="0"/>
                        <a:t>Sports</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r>
              <a:tr h="370840">
                <a:tc>
                  <a:txBody>
                    <a:bodyPr/>
                    <a:lstStyle/>
                    <a:p>
                      <a:r>
                        <a:rPr lang="en-US" dirty="0" smtClean="0"/>
                        <a:t>Health</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r>
              <a:tr h="370840">
                <a:tc>
                  <a:txBody>
                    <a:bodyPr/>
                    <a:lstStyle/>
                    <a:p>
                      <a:r>
                        <a:rPr lang="en-US" dirty="0" smtClean="0"/>
                        <a:t>Economy</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r>
              <a:tr h="370840">
                <a:tc>
                  <a:txBody>
                    <a:bodyPr/>
                    <a:lstStyle/>
                    <a:p>
                      <a:r>
                        <a:rPr lang="is-IS" dirty="0" smtClean="0"/>
                        <a:t>…</a:t>
                      </a:r>
                      <a:endParaRPr lang="en-US" dirty="0"/>
                    </a:p>
                  </a:txBody>
                  <a:tcPr/>
                </a:tc>
                <a:tc>
                  <a:txBody>
                    <a:bodyPr/>
                    <a:lstStyle/>
                    <a:p>
                      <a:r>
                        <a:rPr lang="is-IS" dirty="0" smtClean="0"/>
                        <a:t>…</a:t>
                      </a:r>
                      <a:endParaRPr lang="en-US" dirty="0"/>
                    </a:p>
                  </a:txBody>
                  <a:tcPr/>
                </a:tc>
              </a:tr>
            </a:tbl>
          </a:graphicData>
        </a:graphic>
      </p:graphicFrame>
      <p:sp>
        <p:nvSpPr>
          <p:cNvPr id="6" name="ZoneTexte 5"/>
          <p:cNvSpPr txBox="1"/>
          <p:nvPr/>
        </p:nvSpPr>
        <p:spPr>
          <a:xfrm>
            <a:off x="457200" y="6165050"/>
            <a:ext cx="8229600" cy="338554"/>
          </a:xfrm>
          <a:prstGeom prst="rect">
            <a:avLst/>
          </a:prstGeom>
          <a:noFill/>
        </p:spPr>
        <p:txBody>
          <a:bodyPr wrap="square" rtlCol="0">
            <a:spAutoFit/>
          </a:bodyPr>
          <a:lstStyle/>
          <a:p>
            <a:r>
              <a:rPr lang="en-US" sz="1600" i="1" dirty="0" smtClean="0"/>
              <a:t>(Do not) Track Me Sometimes: Users’ Contextual Preferences for Web Tracking, </a:t>
            </a:r>
            <a:r>
              <a:rPr lang="en-US" sz="1600" b="1" dirty="0" smtClean="0"/>
              <a:t>PETS, 2016</a:t>
            </a:r>
            <a:endParaRPr lang="en-US" sz="1600" dirty="0">
              <a:solidFill>
                <a:srgbClr val="C0504D"/>
              </a:solidFill>
            </a:endParaRPr>
          </a:p>
        </p:txBody>
      </p:sp>
      <p:cxnSp>
        <p:nvCxnSpPr>
          <p:cNvPr id="8" name="Connecteur droit avec flèche 7"/>
          <p:cNvCxnSpPr>
            <a:stCxn id="9" idx="1"/>
            <a:endCxn id="5" idx="3"/>
          </p:cNvCxnSpPr>
          <p:nvPr/>
        </p:nvCxnSpPr>
        <p:spPr>
          <a:xfrm flipH="1">
            <a:off x="5658305" y="4214681"/>
            <a:ext cx="769301" cy="16589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ZoneTexte 8"/>
          <p:cNvSpPr txBox="1"/>
          <p:nvPr/>
        </p:nvSpPr>
        <p:spPr>
          <a:xfrm>
            <a:off x="6427606" y="3429851"/>
            <a:ext cx="2077913" cy="1569660"/>
          </a:xfrm>
          <a:prstGeom prst="rect">
            <a:avLst/>
          </a:prstGeom>
          <a:noFill/>
        </p:spPr>
        <p:txBody>
          <a:bodyPr wrap="none" rtlCol="0">
            <a:spAutoFit/>
          </a:bodyPr>
          <a:lstStyle/>
          <a:p>
            <a:pPr algn="ctr"/>
            <a:r>
              <a:rPr lang="fr-FR" sz="2400" dirty="0">
                <a:solidFill>
                  <a:srgbClr val="C0504D"/>
                </a:solidFill>
              </a:rPr>
              <a:t>u</a:t>
            </a:r>
            <a:r>
              <a:rPr lang="en-US" sz="2400" dirty="0" err="1" smtClean="0">
                <a:solidFill>
                  <a:srgbClr val="C0504D"/>
                </a:solidFill>
              </a:rPr>
              <a:t>sers</a:t>
            </a:r>
            <a:r>
              <a:rPr lang="en-US" sz="2400" dirty="0" smtClean="0">
                <a:solidFill>
                  <a:srgbClr val="C0504D"/>
                </a:solidFill>
              </a:rPr>
              <a:t> would be </a:t>
            </a:r>
          </a:p>
          <a:p>
            <a:pPr algn="ctr"/>
            <a:r>
              <a:rPr lang="fr-FR" sz="2400" dirty="0">
                <a:solidFill>
                  <a:srgbClr val="C0504D"/>
                </a:solidFill>
              </a:rPr>
              <a:t>a</a:t>
            </a:r>
            <a:r>
              <a:rPr lang="en-US" sz="2400" dirty="0" err="1" smtClean="0">
                <a:solidFill>
                  <a:srgbClr val="C0504D"/>
                </a:solidFill>
              </a:rPr>
              <a:t>ble</a:t>
            </a:r>
            <a:r>
              <a:rPr lang="en-US" sz="2400" dirty="0" smtClean="0">
                <a:solidFill>
                  <a:srgbClr val="C0504D"/>
                </a:solidFill>
              </a:rPr>
              <a:t> to </a:t>
            </a:r>
            <a:r>
              <a:rPr lang="en-US" sz="2400" b="1" dirty="0" smtClean="0">
                <a:solidFill>
                  <a:srgbClr val="C0504D"/>
                </a:solidFill>
              </a:rPr>
              <a:t>control </a:t>
            </a:r>
          </a:p>
          <a:p>
            <a:pPr algn="ctr"/>
            <a:r>
              <a:rPr lang="fr-FR" sz="2400" b="1" dirty="0" err="1" smtClean="0">
                <a:solidFill>
                  <a:srgbClr val="C0504D"/>
                </a:solidFill>
              </a:rPr>
              <a:t>t</a:t>
            </a:r>
            <a:r>
              <a:rPr lang="en-US" sz="2400" b="1" dirty="0" smtClean="0">
                <a:solidFill>
                  <a:srgbClr val="C0504D"/>
                </a:solidFill>
              </a:rPr>
              <a:t>he profile </a:t>
            </a:r>
          </a:p>
          <a:p>
            <a:pPr algn="ctr"/>
            <a:r>
              <a:rPr lang="fr-FR" sz="2400" dirty="0" err="1">
                <a:solidFill>
                  <a:srgbClr val="C0504D"/>
                </a:solidFill>
              </a:rPr>
              <a:t>t</a:t>
            </a:r>
            <a:r>
              <a:rPr lang="en-US" sz="2400" dirty="0" err="1" smtClean="0">
                <a:solidFill>
                  <a:srgbClr val="C0504D"/>
                </a:solidFill>
              </a:rPr>
              <a:t>rackers</a:t>
            </a:r>
            <a:r>
              <a:rPr lang="en-US" sz="2400" dirty="0" smtClean="0">
                <a:solidFill>
                  <a:srgbClr val="C0504D"/>
                </a:solidFill>
              </a:rPr>
              <a:t> have</a:t>
            </a:r>
            <a:endParaRPr lang="en-US" sz="2400" dirty="0">
              <a:solidFill>
                <a:srgbClr val="C0504D"/>
              </a:solidFill>
            </a:endParaRPr>
          </a:p>
        </p:txBody>
      </p:sp>
    </p:spTree>
    <p:extLst>
      <p:ext uri="{BB962C8B-B14F-4D97-AF65-F5344CB8AC3E}">
        <p14:creationId xmlns:p14="http://schemas.microsoft.com/office/powerpoint/2010/main" val="293096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Fine-grained options (2)</a:t>
            </a:r>
            <a:endParaRPr lang="en-US" dirty="0"/>
          </a:p>
        </p:txBody>
      </p:sp>
      <p:sp>
        <p:nvSpPr>
          <p:cNvPr id="3" name="Espace réservé du contenu 2"/>
          <p:cNvSpPr>
            <a:spLocks noGrp="1"/>
          </p:cNvSpPr>
          <p:nvPr>
            <p:ph idx="1"/>
          </p:nvPr>
        </p:nvSpPr>
        <p:spPr/>
        <p:txBody>
          <a:bodyPr/>
          <a:lstStyle/>
          <a:p>
            <a:r>
              <a:rPr lang="en-US" dirty="0" err="1"/>
              <a:t>w</a:t>
            </a:r>
            <a:r>
              <a:rPr lang="en-US" dirty="0" err="1" smtClean="0"/>
              <a:t>.r.t</a:t>
            </a:r>
            <a:r>
              <a:rPr lang="en-US" dirty="0" smtClean="0"/>
              <a:t>. intrusiveness</a:t>
            </a:r>
          </a:p>
          <a:p>
            <a:pPr lvl="1"/>
            <a:r>
              <a:rPr lang="fr-FR" dirty="0"/>
              <a:t>m</a:t>
            </a:r>
            <a:r>
              <a:rPr lang="en-US" dirty="0" err="1" smtClean="0"/>
              <a:t>aximum</a:t>
            </a:r>
            <a:r>
              <a:rPr lang="en-US" dirty="0" smtClean="0"/>
              <a:t> number of ads per page (on pages where users are ok to be tracked)</a:t>
            </a:r>
          </a:p>
          <a:p>
            <a:pPr lvl="1"/>
            <a:r>
              <a:rPr lang="fr-FR" dirty="0" err="1"/>
              <a:t>t</a:t>
            </a:r>
            <a:r>
              <a:rPr lang="en-US" dirty="0" err="1" smtClean="0"/>
              <a:t>ype</a:t>
            </a:r>
            <a:r>
              <a:rPr lang="en-US" dirty="0" smtClean="0"/>
              <a:t>, size, placement of ads</a:t>
            </a:r>
          </a:p>
          <a:p>
            <a:pPr lvl="1"/>
            <a:endParaRPr lang="en-US" dirty="0" smtClean="0"/>
          </a:p>
        </p:txBody>
      </p:sp>
      <p:sp>
        <p:nvSpPr>
          <p:cNvPr id="4" name="Espace réservé du numéro de diapositive 3"/>
          <p:cNvSpPr>
            <a:spLocks noGrp="1"/>
          </p:cNvSpPr>
          <p:nvPr>
            <p:ph type="sldNum" sz="quarter" idx="12"/>
          </p:nvPr>
        </p:nvSpPr>
        <p:spPr/>
        <p:txBody>
          <a:bodyPr/>
          <a:lstStyle/>
          <a:p>
            <a:fld id="{B8203626-34AB-464E-B1E0-43C06FBD3CAB}" type="slidenum">
              <a:rPr lang="en-US" smtClean="0"/>
              <a:t>9</a:t>
            </a:fld>
            <a:endParaRPr lang="en-US"/>
          </a:p>
        </p:txBody>
      </p:sp>
    </p:spTree>
    <p:extLst>
      <p:ext uri="{BB962C8B-B14F-4D97-AF65-F5344CB8AC3E}">
        <p14:creationId xmlns:p14="http://schemas.microsoft.com/office/powerpoint/2010/main" val="3324205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9241</TotalTime>
  <Words>1071</Words>
  <Application>Microsoft Macintosh PowerPoint</Application>
  <PresentationFormat>Présentation à l'écran (4:3)</PresentationFormat>
  <Paragraphs>219</Paragraphs>
  <Slides>27</Slides>
  <Notes>11</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MyTrackingChoices:  Pacifying the Ad-Block War by Enforcing User Privacy Preferences</vt:lpstr>
      <vt:lpstr>Présentation PowerPoint</vt:lpstr>
      <vt:lpstr>Why ad-supported economy in danger</vt:lpstr>
      <vt:lpstr>Efforts for economic revival</vt:lpstr>
      <vt:lpstr>Self-regulatory initiatives do not work</vt:lpstr>
      <vt:lpstr>Current fine-grained options</vt:lpstr>
      <vt:lpstr>Our approach</vt:lpstr>
      <vt:lpstr>Fine-grained options (1)</vt:lpstr>
      <vt:lpstr>Fine-grained options (2)</vt:lpstr>
      <vt:lpstr>MyTrackingChoices (MTC)</vt:lpstr>
      <vt:lpstr>MyTrackingChoices</vt:lpstr>
      <vt:lpstr>Présentation PowerPoint</vt:lpstr>
      <vt:lpstr>Présentation PowerPoint</vt:lpstr>
      <vt:lpstr>Présentation PowerPoint</vt:lpstr>
      <vt:lpstr>Categorization</vt:lpstr>
      <vt:lpstr>Can MTC pacify the Ad-Block War?</vt:lpstr>
      <vt:lpstr>Ad-Block War</vt:lpstr>
      <vt:lpstr>Ad-Block War</vt:lpstr>
      <vt:lpstr>Evaluation of data from MTC users</vt:lpstr>
      <vt:lpstr>Dataset</vt:lpstr>
      <vt:lpstr>Blocked categories</vt:lpstr>
      <vt:lpstr>Distribution Blocked/Allowed URLs</vt:lpstr>
      <vt:lpstr>Distribution Blocked/Allowed Ads</vt:lpstr>
      <vt:lpstr>Conclusions</vt:lpstr>
      <vt:lpstr>TODOs</vt:lpstr>
      <vt:lpstr>Announcements</vt:lpstr>
      <vt:lpstr>Thanks for your attention! Questions?   Project web page: https://myrealonlinechoices.inrialpes.fr  Watch on YouTube: https://youtu.be/mzB1hXhqYBE </vt:lpstr>
    </vt:vector>
  </TitlesOfParts>
  <Company>inri grenble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Unicity of Smartphone Applications</dc:title>
  <dc:creator>Jaggs</dc:creator>
  <cp:lastModifiedBy>Jaggs</cp:lastModifiedBy>
  <cp:revision>548</cp:revision>
  <dcterms:created xsi:type="dcterms:W3CDTF">2015-10-10T21:46:13Z</dcterms:created>
  <dcterms:modified xsi:type="dcterms:W3CDTF">2016-06-16T13:56:29Z</dcterms:modified>
</cp:coreProperties>
</file>