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7" r:id="rId23"/>
    <p:sldId id="277" r:id="rId24"/>
    <p:sldId id="278" r:id="rId25"/>
    <p:sldId id="279" r:id="rId26"/>
    <p:sldId id="280" r:id="rId27"/>
    <p:sldId id="286" r:id="rId28"/>
    <p:sldId id="281" r:id="rId29"/>
    <p:sldId id="283" r:id="rId30"/>
    <p:sldId id="284" r:id="rId3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2" autoAdjust="0"/>
    <p:restoredTop sz="94737" autoAdjust="0"/>
  </p:normalViewPr>
  <p:slideViewPr>
    <p:cSldViewPr snapToGrid="0" snapToObjects="1">
      <p:cViewPr varScale="1">
        <p:scale>
          <a:sx n="98" d="100"/>
          <a:sy n="98" d="100"/>
        </p:scale>
        <p:origin x="-128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E2A90-EF0C-E442-85F3-0F7A6C79681A}" type="datetimeFigureOut">
              <a:rPr lang="fr-FR" smtClean="0"/>
              <a:t>13/10/15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750D3-609F-334A-BF6C-2F3EE27B8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79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a</a:t>
            </a:r>
            <a:r>
              <a:rPr lang="en-US" dirty="0" smtClean="0"/>
              <a:t>s part of the privacy</a:t>
            </a:r>
            <a:r>
              <a:rPr lang="en-US" baseline="0" dirty="0" smtClean="0"/>
              <a:t> community, why are we interested in the </a:t>
            </a:r>
            <a:r>
              <a:rPr lang="en-US" baseline="0" dirty="0" err="1" smtClean="0"/>
              <a:t>unicity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1AD59-2151-054E-B139-E3D6214079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76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</a:t>
            </a:r>
            <a:r>
              <a:rPr lang="en-US" dirty="0" err="1" smtClean="0"/>
              <a:t>nique</a:t>
            </a:r>
            <a:r>
              <a:rPr lang="en-US" dirty="0" smtClean="0"/>
              <a:t>, i.e., exists</a:t>
            </a:r>
            <a:r>
              <a:rPr lang="en-US" baseline="0" dirty="0" smtClean="0"/>
              <a:t> in a single user in the </a:t>
            </a:r>
            <a:r>
              <a:rPr lang="en-US" baseline="0" dirty="0" err="1" smtClean="0"/>
              <a:t>datset</a:t>
            </a: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FF0000"/>
                </a:solidFill>
              </a:rPr>
              <a:t>Intuition</a:t>
            </a:r>
            <a:r>
              <a:rPr lang="en-US" dirty="0" smtClean="0"/>
              <a:t>: more unique the subset of items are, more the risk of re-identification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1AD59-2151-054E-B139-E3D6214079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74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main idea is that,</a:t>
            </a:r>
            <a:r>
              <a:rPr lang="en-US" baseline="0" dirty="0" smtClean="0"/>
              <a:t> at each state, we use the fast but biased sampling technique to propose a candidate C.</a:t>
            </a:r>
          </a:p>
          <a:p>
            <a:r>
              <a:rPr lang="en-US" baseline="0" dirty="0" smtClean="0"/>
              <a:t>We correct this bias </a:t>
            </a:r>
            <a:r>
              <a:rPr lang="en-US" baseline="0" dirty="0" err="1" smtClean="0"/>
              <a:t>probabistically</a:t>
            </a:r>
            <a:r>
              <a:rPr lang="en-US" baseline="0" dirty="0" smtClean="0"/>
              <a:t>; M is more likely to accept t</a:t>
            </a:r>
            <a:r>
              <a:rPr lang="fr-FR" baseline="0" dirty="0" err="1" smtClean="0"/>
              <a:t>he</a:t>
            </a:r>
            <a:r>
              <a:rPr lang="en-US" baseline="0" dirty="0" smtClean="0"/>
              <a:t> samples which are less likely to be proposed.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1AD59-2151-054E-B139-E3D6214079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27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</a:t>
            </a:r>
            <a:r>
              <a:rPr lang="en-US" dirty="0" err="1" smtClean="0"/>
              <a:t>ur</a:t>
            </a:r>
            <a:r>
              <a:rPr lang="en-US" dirty="0" smtClean="0"/>
              <a:t> sampling technique remains reasonably fast even for larger values</a:t>
            </a:r>
            <a:r>
              <a:rPr lang="en-US" baseline="0" dirty="0" smtClean="0"/>
              <a:t> of K.</a:t>
            </a:r>
          </a:p>
          <a:p>
            <a:r>
              <a:rPr lang="fr-FR" dirty="0" smtClean="0"/>
              <a:t>D</a:t>
            </a:r>
            <a:r>
              <a:rPr lang="en-US" dirty="0" err="1" smtClean="0"/>
              <a:t>etected</a:t>
            </a:r>
            <a:r>
              <a:rPr lang="en-US" dirty="0" smtClean="0"/>
              <a:t> using </a:t>
            </a:r>
            <a:r>
              <a:rPr lang="en-US" dirty="0" err="1" smtClean="0"/>
              <a:t>Geweke</a:t>
            </a:r>
            <a:r>
              <a:rPr lang="en-US" dirty="0" smtClean="0"/>
              <a:t> diagnostic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1AD59-2151-054E-B139-E3D6214079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84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1AD59-2151-054E-B139-E3D6214079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3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t</a:t>
            </a:r>
            <a:r>
              <a:rPr lang="fr-FR" dirty="0" err="1" smtClean="0"/>
              <a:t>he</a:t>
            </a:r>
            <a:r>
              <a:rPr lang="en-US" dirty="0" smtClean="0"/>
              <a:t> references when I talk about them.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1AD59-2151-054E-B139-E3D62140798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7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Apps installed: Twitter etc.</a:t>
            </a:r>
          </a:p>
          <a:p>
            <a:r>
              <a:rPr lang="en-US" dirty="0" smtClean="0"/>
              <a:t>Ad libraries</a:t>
            </a:r>
            <a:r>
              <a:rPr lang="en-US" baseline="0" dirty="0" smtClean="0"/>
              <a:t> : </a:t>
            </a:r>
            <a:r>
              <a:rPr lang="en-US" baseline="0" dirty="0" err="1" smtClean="0"/>
              <a:t>Airpush</a:t>
            </a:r>
            <a:r>
              <a:rPr lang="en-US" baseline="0" dirty="0" smtClean="0"/>
              <a:t> </a:t>
            </a:r>
            <a:r>
              <a:rPr lang="hr-HR" baseline="0" dirty="0" smtClean="0"/>
              <a:t>http://blog.mojave.net/2014/06/02/mobile-ad-libraries-create-major-risk-for-enterprise-data/ </a:t>
            </a:r>
          </a:p>
          <a:p>
            <a:r>
              <a:rPr lang="hr-HR" baseline="0" dirty="0" smtClean="0"/>
              <a:t>Also, Ad libraries implicitely know the subset of apps installed by a user in which they are present..</a:t>
            </a:r>
          </a:p>
          <a:p>
            <a:r>
              <a:rPr lang="hr-HR" baseline="0" dirty="0" smtClean="0"/>
              <a:t>On Android, no permission is required to access this information.</a:t>
            </a:r>
          </a:p>
          <a:p>
            <a:r>
              <a:rPr lang="hr-HR" baseline="0" dirty="0" smtClean="0"/>
              <a:t>On iOS, there is no direct API call existed but various workaround methods existed but with the iOS 9, all of them seemed to be banned. TO VERIFY.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1AD59-2151-054E-B139-E3D6214079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60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U</a:t>
            </a:r>
            <a:r>
              <a:rPr lang="pl-PL" dirty="0" smtClean="0"/>
              <a:t>ser </a:t>
            </a:r>
            <a:r>
              <a:rPr lang="pl-PL" dirty="0" err="1" smtClean="0"/>
              <a:t>traits</a:t>
            </a:r>
            <a:r>
              <a:rPr lang="pl-PL" dirty="0" smtClean="0"/>
              <a:t> </a:t>
            </a:r>
            <a:r>
              <a:rPr lang="pl-PL" dirty="0" err="1" smtClean="0"/>
              <a:t>such</a:t>
            </a:r>
            <a:r>
              <a:rPr lang="pl-PL" dirty="0" smtClean="0"/>
              <a:t> as </a:t>
            </a:r>
            <a:r>
              <a:rPr lang="pl-PL" dirty="0" err="1" smtClean="0"/>
              <a:t>religion</a:t>
            </a:r>
            <a:r>
              <a:rPr lang="pl-PL" dirty="0" smtClean="0"/>
              <a:t>, </a:t>
            </a:r>
            <a:r>
              <a:rPr lang="pl-PL" dirty="0" err="1" smtClean="0"/>
              <a:t>relationship</a:t>
            </a:r>
            <a:r>
              <a:rPr lang="pl-PL" dirty="0" smtClean="0"/>
              <a:t> status, </a:t>
            </a:r>
            <a:r>
              <a:rPr lang="pl-PL" dirty="0" err="1" smtClean="0"/>
              <a:t>spoken</a:t>
            </a:r>
            <a:r>
              <a:rPr lang="pl-PL" dirty="0" smtClean="0"/>
              <a:t> </a:t>
            </a:r>
            <a:r>
              <a:rPr lang="pl-PL" dirty="0" err="1" smtClean="0"/>
              <a:t>languages</a:t>
            </a:r>
            <a:r>
              <a:rPr lang="pl-PL" dirty="0" smtClean="0"/>
              <a:t>, </a:t>
            </a:r>
            <a:r>
              <a:rPr lang="pl-PL" dirty="0" err="1" smtClean="0"/>
              <a:t>countries</a:t>
            </a:r>
            <a:r>
              <a:rPr lang="pl-PL" dirty="0" smtClean="0"/>
              <a:t> of </a:t>
            </a:r>
            <a:r>
              <a:rPr lang="pl-PL" dirty="0" err="1" smtClean="0"/>
              <a:t>interest</a:t>
            </a:r>
            <a:r>
              <a:rPr lang="pl-PL" dirty="0" smtClean="0"/>
              <a:t>, and </a:t>
            </a:r>
            <a:r>
              <a:rPr lang="pl-PL" dirty="0" err="1" smtClean="0"/>
              <a:t>whether</a:t>
            </a:r>
            <a:r>
              <a:rPr lang="pl-PL" dirty="0" smtClean="0"/>
              <a:t> </a:t>
            </a:r>
            <a:r>
              <a:rPr lang="pl-PL" dirty="0" err="1" smtClean="0"/>
              <a:t>or</a:t>
            </a:r>
            <a:r>
              <a:rPr lang="pl-PL" dirty="0" smtClean="0"/>
              <a:t> not the </a:t>
            </a:r>
            <a:r>
              <a:rPr lang="pl-PL" dirty="0" err="1" smtClean="0"/>
              <a:t>user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baseline="0" dirty="0" smtClean="0"/>
              <a:t> a </a:t>
            </a:r>
            <a:r>
              <a:rPr lang="pl-PL" baseline="0" dirty="0" err="1" smtClean="0"/>
              <a:t>parent</a:t>
            </a:r>
            <a:r>
              <a:rPr lang="pl-PL" baseline="0" dirty="0" smtClean="0"/>
              <a:t> of a small </a:t>
            </a:r>
            <a:r>
              <a:rPr lang="pl-PL" baseline="0" dirty="0" err="1" smtClean="0"/>
              <a:t>children</a:t>
            </a:r>
            <a:r>
              <a:rPr lang="pl-PL" baseline="0" dirty="0" smtClean="0"/>
              <a:t>, </a:t>
            </a:r>
            <a:r>
              <a:rPr lang="pl-PL" baseline="0" dirty="0" err="1" smtClean="0"/>
              <a:t>can</a:t>
            </a:r>
            <a:r>
              <a:rPr lang="pl-PL" baseline="0" dirty="0" smtClean="0"/>
              <a:t> be </a:t>
            </a:r>
            <a:r>
              <a:rPr lang="pl-PL" baseline="0" dirty="0" err="1" smtClean="0"/>
              <a:t>easily</a:t>
            </a:r>
            <a:r>
              <a:rPr lang="pl-PL" baseline="0" dirty="0" smtClean="0"/>
              <a:t> </a:t>
            </a:r>
            <a:r>
              <a:rPr lang="pl-PL" baseline="0" dirty="0" err="1" smtClean="0"/>
              <a:t>predicted</a:t>
            </a:r>
            <a:r>
              <a:rPr lang="pl-PL" baseline="0" dirty="0" smtClean="0"/>
              <a:t> from the list of </a:t>
            </a:r>
            <a:r>
              <a:rPr lang="pl-PL" baseline="0" dirty="0" err="1" smtClean="0"/>
              <a:t>installed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apps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or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even</a:t>
            </a:r>
            <a:r>
              <a:rPr lang="pl-PL" baseline="0" dirty="0" smtClean="0"/>
              <a:t> from </a:t>
            </a:r>
            <a:r>
              <a:rPr lang="pl-PL" baseline="0" dirty="0" err="1" smtClean="0"/>
              <a:t>categories</a:t>
            </a:r>
            <a:r>
              <a:rPr lang="pl-PL" baseline="0" dirty="0" smtClean="0"/>
              <a:t> of </a:t>
            </a:r>
            <a:r>
              <a:rPr lang="pl-PL" baseline="0" dirty="0" err="1" smtClean="0"/>
              <a:t>installed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apps</a:t>
            </a:r>
            <a:r>
              <a:rPr lang="pl-PL" baseline="0" dirty="0" smtClean="0"/>
              <a:t> on </a:t>
            </a:r>
            <a:r>
              <a:rPr lang="pl-PL" baseline="0" dirty="0" err="1" smtClean="0"/>
              <a:t>smartphones</a:t>
            </a:r>
            <a:r>
              <a:rPr lang="pl-PL" baseline="0" dirty="0" smtClean="0"/>
              <a:t>.</a:t>
            </a:r>
            <a:endParaRPr lang="pl-PL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1AD59-2151-054E-B139-E3D62140798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91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</a:t>
            </a:r>
            <a:r>
              <a:rPr lang="en-US" dirty="0" err="1" smtClean="0"/>
              <a:t>ut</a:t>
            </a:r>
            <a:r>
              <a:rPr lang="en-US" dirty="0" smtClean="0"/>
              <a:t> it in the backup</a:t>
            </a:r>
            <a:r>
              <a:rPr lang="fr-FR" dirty="0" smtClean="0"/>
              <a:t>…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1AD59-2151-054E-B139-E3D62140798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61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795E-58D6-4145-9B4E-AD07D711F8AB}" type="datetimeFigureOut">
              <a:rPr lang="fr-FR" smtClean="0"/>
              <a:t>13/10/15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626-34AB-464E-B1E0-43C06FBD3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795E-58D6-4145-9B4E-AD07D711F8AB}" type="datetimeFigureOut">
              <a:rPr lang="fr-FR" smtClean="0"/>
              <a:t>13/10/15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626-34AB-464E-B1E0-43C06FBD3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15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795E-58D6-4145-9B4E-AD07D711F8AB}" type="datetimeFigureOut">
              <a:rPr lang="fr-FR" smtClean="0"/>
              <a:t>13/10/15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626-34AB-464E-B1E0-43C06FBD3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1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795E-58D6-4145-9B4E-AD07D711F8AB}" type="datetimeFigureOut">
              <a:rPr lang="fr-FR" smtClean="0"/>
              <a:t>13/10/15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626-34AB-464E-B1E0-43C06FBD3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21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795E-58D6-4145-9B4E-AD07D711F8AB}" type="datetimeFigureOut">
              <a:rPr lang="fr-FR" smtClean="0"/>
              <a:t>13/10/15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626-34AB-464E-B1E0-43C06FBD3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77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795E-58D6-4145-9B4E-AD07D711F8AB}" type="datetimeFigureOut">
              <a:rPr lang="fr-FR" smtClean="0"/>
              <a:t>13/10/15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626-34AB-464E-B1E0-43C06FBD3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42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795E-58D6-4145-9B4E-AD07D711F8AB}" type="datetimeFigureOut">
              <a:rPr lang="fr-FR" smtClean="0"/>
              <a:t>13/10/15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626-34AB-464E-B1E0-43C06FBD3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63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795E-58D6-4145-9B4E-AD07D711F8AB}" type="datetimeFigureOut">
              <a:rPr lang="fr-FR" smtClean="0"/>
              <a:t>13/10/15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626-34AB-464E-B1E0-43C06FBD3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58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795E-58D6-4145-9B4E-AD07D711F8AB}" type="datetimeFigureOut">
              <a:rPr lang="fr-FR" smtClean="0"/>
              <a:t>13/10/15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626-34AB-464E-B1E0-43C06FBD3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795E-58D6-4145-9B4E-AD07D711F8AB}" type="datetimeFigureOut">
              <a:rPr lang="fr-FR" smtClean="0"/>
              <a:t>13/10/15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626-34AB-464E-B1E0-43C06FBD3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77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795E-58D6-4145-9B4E-AD07D711F8AB}" type="datetimeFigureOut">
              <a:rPr lang="fr-FR" smtClean="0"/>
              <a:t>13/10/15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626-34AB-464E-B1E0-43C06FBD3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82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C795E-58D6-4145-9B4E-AD07D711F8AB}" type="datetimeFigureOut">
              <a:rPr lang="fr-FR" smtClean="0"/>
              <a:t>13/10/15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03626-34AB-464E-B1E0-43C06FBD3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1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1591" y="1020555"/>
            <a:ext cx="8067822" cy="20318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On the Unicity of Smartphone Applications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591" y="3667699"/>
            <a:ext cx="8067822" cy="2688651"/>
          </a:xfrm>
          <a:ln>
            <a:noFill/>
          </a:ln>
        </p:spPr>
        <p:txBody>
          <a:bodyPr>
            <a:normAutofit fontScale="70000" lnSpcReduction="20000"/>
          </a:bodyPr>
          <a:lstStyle/>
          <a:p>
            <a:r>
              <a:rPr lang="en-US" sz="4500" dirty="0" smtClean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  <a:t>Jagdish Prasad Achara</a:t>
            </a:r>
            <a:r>
              <a:rPr lang="en-US" sz="4500" baseline="3000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Speaker</a:t>
            </a:r>
          </a:p>
          <a:p>
            <a:r>
              <a:rPr lang="en-US" sz="4500" dirty="0" smtClean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  <a:t>Gergely Acs       </a:t>
            </a:r>
          </a:p>
          <a:p>
            <a:r>
              <a:rPr lang="en-US" sz="4500" dirty="0" smtClean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  <a:t> Claude Castelluccia</a:t>
            </a:r>
          </a:p>
          <a:p>
            <a:endParaRPr lang="en-US" sz="4500" dirty="0">
              <a:ln>
                <a:solidFill>
                  <a:srgbClr val="000000"/>
                </a:solidFill>
              </a:ln>
              <a:solidFill>
                <a:schemeClr val="tx1"/>
              </a:solidFill>
            </a:endParaRPr>
          </a:p>
          <a:p>
            <a:endParaRPr lang="en-US" sz="2800" dirty="0" smtClean="0">
              <a:ln>
                <a:solidFill>
                  <a:srgbClr val="000000"/>
                </a:solidFill>
              </a:ln>
              <a:solidFill>
                <a:schemeClr val="tx1"/>
              </a:solidFill>
            </a:endParaRPr>
          </a:p>
          <a:p>
            <a:r>
              <a:rPr lang="en-US" sz="3400" dirty="0" smtClean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</a:rPr>
              <a:t>INRIA, France</a:t>
            </a:r>
            <a:endParaRPr lang="en-US" sz="3400" dirty="0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8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sample?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457200"/>
            <a:r>
              <a:rPr lang="en-US" dirty="0" smtClean="0">
                <a:solidFill>
                  <a:srgbClr val="C0504D"/>
                </a:solidFill>
              </a:rPr>
              <a:t>Na</a:t>
            </a:r>
            <a:r>
              <a:rPr lang="nl-NL" dirty="0" err="1" smtClean="0">
                <a:solidFill>
                  <a:srgbClr val="C0504D"/>
                </a:solidFill>
              </a:rPr>
              <a:t>ï</a:t>
            </a:r>
            <a:r>
              <a:rPr lang="en-US" dirty="0" err="1" smtClean="0">
                <a:solidFill>
                  <a:srgbClr val="C0504D"/>
                </a:solidFill>
              </a:rPr>
              <a:t>ve</a:t>
            </a:r>
            <a:r>
              <a:rPr lang="en-US" dirty="0" smtClean="0">
                <a:solidFill>
                  <a:srgbClr val="C0504D"/>
                </a:solidFill>
              </a:rPr>
              <a:t> technique: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R</a:t>
            </a:r>
            <a:r>
              <a:rPr lang="en-US" dirty="0" smtClean="0"/>
              <a:t>andomly select a user having ≥ K items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R</a:t>
            </a:r>
            <a:r>
              <a:rPr lang="en-US" dirty="0" smtClean="0"/>
              <a:t>andomly select K-items from that user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57150" indent="0" algn="ctr">
              <a:buNone/>
            </a:pPr>
            <a:r>
              <a:rPr lang="en-US" b="1" u="sng" dirty="0" smtClean="0">
                <a:solidFill>
                  <a:schemeClr val="accent2"/>
                </a:solidFill>
              </a:rPr>
              <a:t>Biased towards selecting more popular items!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58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sample?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121275"/>
          </a:xfrm>
        </p:spPr>
        <p:txBody>
          <a:bodyPr>
            <a:normAutofit/>
          </a:bodyPr>
          <a:lstStyle/>
          <a:p>
            <a:pPr marL="57150" indent="0" algn="ctr">
              <a:buNone/>
            </a:pPr>
            <a:r>
              <a:rPr lang="en-US" dirty="0" smtClean="0">
                <a:solidFill>
                  <a:srgbClr val="C0504D"/>
                </a:solidFill>
              </a:rPr>
              <a:t>State-of-the-art technique is biased!</a:t>
            </a:r>
          </a:p>
          <a:p>
            <a:pPr marL="514350" indent="-457200"/>
            <a:r>
              <a:rPr lang="en-US" b="1" u="sng" dirty="0" smtClean="0">
                <a:solidFill>
                  <a:srgbClr val="C0504D"/>
                </a:solidFill>
              </a:rPr>
              <a:t>Example:</a:t>
            </a:r>
            <a:endParaRPr lang="en-US" b="1" u="sng" dirty="0">
              <a:solidFill>
                <a:srgbClr val="C0504D"/>
              </a:solidFill>
            </a:endParaRP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 algn="ctr">
              <a:buNone/>
            </a:pPr>
            <a:r>
              <a:rPr lang="en-US" i="1" dirty="0" smtClean="0"/>
              <a:t>Probability(Items 8, 11 are selected) </a:t>
            </a:r>
            <a:r>
              <a:rPr lang="en-US" dirty="0" smtClean="0"/>
              <a:t>= </a:t>
            </a:r>
            <a:r>
              <a:rPr lang="fr-FR" dirty="0" smtClean="0"/>
              <a:t>¾</a:t>
            </a:r>
            <a:r>
              <a:rPr lang="en-US" dirty="0" smtClean="0"/>
              <a:t>*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⅙</a:t>
            </a:r>
            <a:endParaRPr lang="en-US" dirty="0"/>
          </a:p>
          <a:p>
            <a:pPr marL="457200" lvl="1" indent="0" algn="ctr">
              <a:buNone/>
            </a:pPr>
            <a:r>
              <a:rPr lang="en-US" i="1" dirty="0" smtClean="0"/>
              <a:t>Probability(Items 5, 7 are selected) </a:t>
            </a:r>
            <a:r>
              <a:rPr lang="en-US" dirty="0" smtClean="0"/>
              <a:t>= </a:t>
            </a:r>
            <a:r>
              <a:rPr lang="fr-FR" dirty="0" smtClean="0"/>
              <a:t>¼</a:t>
            </a:r>
            <a:r>
              <a:rPr lang="en-US" dirty="0" smtClean="0"/>
              <a:t>*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⅙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667786"/>
              </p:ext>
            </p:extLst>
          </p:nvPr>
        </p:nvGraphicFramePr>
        <p:xfrm>
          <a:off x="2300680" y="3013831"/>
          <a:ext cx="456259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6667"/>
                <a:gridCol w="371592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Rec #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{Item 4, Item 5, Item 8, Item 11}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{Item 8, Item 6, Item 11, Item 13}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{Item 5, Item 7, Item 2, Item 3}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{Item 1, Item 11, Item 8,</a:t>
                      </a:r>
                      <a:r>
                        <a:rPr lang="en-US" baseline="0" dirty="0" smtClean="0"/>
                        <a:t> Item 12</a:t>
                      </a:r>
                      <a:r>
                        <a:rPr lang="en-US" dirty="0" smtClean="0"/>
                        <a:t>}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701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uniformly sample?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504D"/>
                </a:solidFill>
              </a:rPr>
              <a:t>Na</a:t>
            </a:r>
            <a:r>
              <a:rPr lang="nl-NL" dirty="0" err="1" smtClean="0">
                <a:solidFill>
                  <a:srgbClr val="C0504D"/>
                </a:solidFill>
              </a:rPr>
              <a:t>ï</a:t>
            </a:r>
            <a:r>
              <a:rPr lang="en-US" dirty="0" err="1" smtClean="0">
                <a:solidFill>
                  <a:srgbClr val="C0504D"/>
                </a:solidFill>
              </a:rPr>
              <a:t>ve</a:t>
            </a:r>
            <a:r>
              <a:rPr lang="en-US" dirty="0" smtClean="0">
                <a:solidFill>
                  <a:srgbClr val="C0504D"/>
                </a:solidFill>
              </a:rPr>
              <a:t> approaches are inappropriate</a:t>
            </a:r>
            <a:endParaRPr lang="en-US" dirty="0">
              <a:solidFill>
                <a:srgbClr val="C0504D"/>
              </a:solidFill>
            </a:endParaRPr>
          </a:p>
          <a:p>
            <a:pPr lvl="1"/>
            <a:r>
              <a:rPr lang="en-US" dirty="0"/>
              <a:t>Rejection sampling</a:t>
            </a:r>
          </a:p>
          <a:p>
            <a:pPr lvl="1"/>
            <a:r>
              <a:rPr lang="en-US" dirty="0"/>
              <a:t>Enumerate all possible combinations of K-apps and find their support in the dataset</a:t>
            </a:r>
          </a:p>
          <a:p>
            <a:endParaRPr lang="en-US" dirty="0" smtClean="0"/>
          </a:p>
          <a:p>
            <a:r>
              <a:rPr lang="en-US" dirty="0">
                <a:solidFill>
                  <a:srgbClr val="C0504D"/>
                </a:solidFill>
              </a:rPr>
              <a:t>W</a:t>
            </a:r>
            <a:r>
              <a:rPr lang="en-US" dirty="0" smtClean="0">
                <a:solidFill>
                  <a:srgbClr val="C0504D"/>
                </a:solidFill>
              </a:rPr>
              <a:t>orst-case complexity is exponential in K</a:t>
            </a: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99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Proposed uniform sampling technique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Based on </a:t>
            </a:r>
            <a:r>
              <a:rPr lang="en-US" dirty="0" smtClean="0">
                <a:solidFill>
                  <a:srgbClr val="C0504D"/>
                </a:solidFill>
              </a:rPr>
              <a:t>Metropolis-Hastings </a:t>
            </a:r>
            <a:r>
              <a:rPr lang="en-US" dirty="0" err="1" smtClean="0">
                <a:solidFill>
                  <a:srgbClr val="C0504D"/>
                </a:solidFill>
              </a:rPr>
              <a:t>algo</a:t>
            </a:r>
            <a:endParaRPr lang="en-US" dirty="0" smtClean="0">
              <a:solidFill>
                <a:srgbClr val="C0504D"/>
              </a:solidFill>
            </a:endParaRPr>
          </a:p>
          <a:p>
            <a:pPr lvl="1"/>
            <a:r>
              <a:rPr lang="fr-FR" dirty="0" smtClean="0"/>
              <a:t>A</a:t>
            </a:r>
            <a:r>
              <a:rPr lang="en-US" dirty="0" smtClean="0"/>
              <a:t> </a:t>
            </a:r>
            <a:r>
              <a:rPr lang="en-US" dirty="0"/>
              <a:t>M</a:t>
            </a:r>
            <a:r>
              <a:rPr lang="en-US" dirty="0" smtClean="0"/>
              <a:t>arkov Chain </a:t>
            </a:r>
            <a:r>
              <a:rPr lang="en-US" dirty="0"/>
              <a:t>M</a:t>
            </a:r>
            <a:r>
              <a:rPr lang="en-US" dirty="0" smtClean="0"/>
              <a:t>onte Carlo (</a:t>
            </a:r>
            <a:r>
              <a:rPr lang="en-US" dirty="0" smtClean="0">
                <a:solidFill>
                  <a:srgbClr val="C0504D"/>
                </a:solidFill>
              </a:rPr>
              <a:t>MCMC</a:t>
            </a:r>
            <a:r>
              <a:rPr lang="en-US" dirty="0" smtClean="0"/>
              <a:t>) method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We construct an </a:t>
            </a:r>
            <a:r>
              <a:rPr lang="en-US" dirty="0" smtClean="0">
                <a:solidFill>
                  <a:srgbClr val="C0504D"/>
                </a:solidFill>
              </a:rPr>
              <a:t>ergodic</a:t>
            </a:r>
            <a:r>
              <a:rPr lang="en-US" dirty="0"/>
              <a:t> M</a:t>
            </a:r>
            <a:r>
              <a:rPr lang="en-US" dirty="0" smtClean="0"/>
              <a:t>arkov chain (</a:t>
            </a:r>
            <a:r>
              <a:rPr lang="en-US" dirty="0" smtClean="0">
                <a:latin typeface="Apple Chancery"/>
                <a:cs typeface="Apple Chancery"/>
              </a:rPr>
              <a:t>M</a:t>
            </a:r>
            <a:r>
              <a:rPr lang="en-US" dirty="0" smtClean="0"/>
              <a:t>)</a:t>
            </a:r>
          </a:p>
          <a:p>
            <a:pPr lvl="1"/>
            <a:r>
              <a:rPr lang="fr-FR" dirty="0" smtClean="0"/>
              <a:t>S</a:t>
            </a:r>
            <a:r>
              <a:rPr lang="en-US" dirty="0" err="1" smtClean="0"/>
              <a:t>uch</a:t>
            </a:r>
            <a:r>
              <a:rPr lang="en-US" dirty="0" smtClean="0"/>
              <a:t> that its </a:t>
            </a:r>
            <a:r>
              <a:rPr lang="en-US" dirty="0" smtClean="0">
                <a:solidFill>
                  <a:schemeClr val="accent2"/>
                </a:solidFill>
              </a:rPr>
              <a:t>stationary distribution is uniform</a:t>
            </a:r>
          </a:p>
          <a:p>
            <a:endParaRPr lang="en-US" dirty="0" smtClean="0"/>
          </a:p>
          <a:p>
            <a:r>
              <a:rPr lang="en-US" dirty="0" smtClean="0"/>
              <a:t>Every possible K-items represent a state of </a:t>
            </a:r>
            <a:r>
              <a:rPr lang="en-US" dirty="0" smtClean="0">
                <a:latin typeface="Apple Chancery"/>
                <a:cs typeface="Apple Chancery"/>
              </a:rPr>
              <a:t>M</a:t>
            </a:r>
          </a:p>
          <a:p>
            <a:pPr lvl="1"/>
            <a:r>
              <a:rPr lang="en-US" dirty="0" smtClean="0">
                <a:solidFill>
                  <a:srgbClr val="C0504D"/>
                </a:solidFill>
              </a:rPr>
              <a:t>Simulate </a:t>
            </a:r>
            <a:r>
              <a:rPr lang="en-US" dirty="0" smtClean="0">
                <a:solidFill>
                  <a:srgbClr val="C0504D"/>
                </a:solidFill>
                <a:latin typeface="Apple Chancery"/>
                <a:cs typeface="Apple Chancery"/>
              </a:rPr>
              <a:t>M</a:t>
            </a:r>
            <a:r>
              <a:rPr lang="en-US" dirty="0" smtClean="0">
                <a:solidFill>
                  <a:srgbClr val="C0504D"/>
                </a:solidFill>
              </a:rPr>
              <a:t> until it gets close to uniform</a:t>
            </a:r>
          </a:p>
          <a:p>
            <a:endParaRPr lang="en-US" dirty="0"/>
          </a:p>
          <a:p>
            <a:endParaRPr lang="en-US" dirty="0" smtClean="0"/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49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Proposed uniform sampling technique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C0504D"/>
                </a:solidFill>
              </a:rPr>
              <a:t>MCMC sampling algorithm (</a:t>
            </a:r>
            <a:r>
              <a:rPr lang="en-US" dirty="0" smtClean="0">
                <a:solidFill>
                  <a:srgbClr val="C0504D"/>
                </a:solidFill>
                <a:latin typeface="Apple Chancery"/>
                <a:cs typeface="Apple Chancery"/>
              </a:rPr>
              <a:t>M</a:t>
            </a:r>
            <a:r>
              <a:rPr lang="en-US" dirty="0" smtClean="0">
                <a:solidFill>
                  <a:srgbClr val="C0504D"/>
                </a:solidFill>
              </a:rPr>
              <a:t>)</a:t>
            </a:r>
            <a:r>
              <a:rPr lang="en-US" dirty="0" smtClean="0"/>
              <a:t>:</a:t>
            </a:r>
          </a:p>
          <a:p>
            <a:pPr lvl="5"/>
            <a:endParaRPr lang="en-US" dirty="0" smtClean="0"/>
          </a:p>
          <a:p>
            <a:pPr marL="0" indent="0">
              <a:buNone/>
            </a:pPr>
            <a:r>
              <a:rPr lang="en-US" sz="2200" dirty="0" smtClean="0">
                <a:solidFill>
                  <a:schemeClr val="accent2"/>
                </a:solidFill>
                <a:latin typeface="Comic Sans MS"/>
                <a:cs typeface="Comic Sans MS"/>
              </a:rPr>
              <a:t>	</a:t>
            </a:r>
            <a:r>
              <a:rPr lang="en-US" sz="1900" dirty="0" smtClean="0">
                <a:latin typeface="Comic Sans MS"/>
                <a:cs typeface="Comic Sans MS"/>
              </a:rPr>
              <a:t>Start with any existing K-items in the </a:t>
            </a:r>
            <a:r>
              <a:rPr lang="en-US" sz="1900" dirty="0">
                <a:latin typeface="Comic Sans MS"/>
                <a:cs typeface="Comic Sans MS"/>
              </a:rPr>
              <a:t>dataset.</a:t>
            </a:r>
          </a:p>
          <a:p>
            <a:pPr marL="0" indent="0">
              <a:buNone/>
            </a:pPr>
            <a:r>
              <a:rPr lang="en-US" sz="1900" dirty="0" smtClean="0">
                <a:latin typeface="Comic Sans MS"/>
                <a:cs typeface="Comic Sans MS"/>
              </a:rPr>
              <a:t>	REPEAT</a:t>
            </a:r>
            <a:endParaRPr lang="en-US" sz="1900" dirty="0"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sz="1900" dirty="0" smtClean="0">
                <a:latin typeface="Comic Sans MS"/>
                <a:cs typeface="Comic Sans MS"/>
              </a:rPr>
              <a:t>	1. </a:t>
            </a:r>
            <a:r>
              <a:rPr lang="en-US" sz="1900" dirty="0">
                <a:latin typeface="Comic Sans MS"/>
                <a:cs typeface="Comic Sans MS"/>
              </a:rPr>
              <a:t>PROPOSAL:</a:t>
            </a:r>
          </a:p>
          <a:p>
            <a:pPr marL="0" indent="0">
              <a:buNone/>
            </a:pPr>
            <a:r>
              <a:rPr lang="en-US" sz="1900" dirty="0">
                <a:latin typeface="Comic Sans MS"/>
                <a:cs typeface="Comic Sans MS"/>
              </a:rPr>
              <a:t>	</a:t>
            </a:r>
            <a:r>
              <a:rPr lang="en-US" sz="1900" dirty="0" smtClean="0">
                <a:latin typeface="Comic Sans MS"/>
                <a:cs typeface="Comic Sans MS"/>
              </a:rPr>
              <a:t>	1.1 </a:t>
            </a:r>
            <a:r>
              <a:rPr lang="en-US" sz="1900" dirty="0">
                <a:latin typeface="Comic Sans MS"/>
                <a:cs typeface="Comic Sans MS"/>
              </a:rPr>
              <a:t>sample a user uniformly at random </a:t>
            </a:r>
          </a:p>
          <a:p>
            <a:pPr marL="0" indent="0">
              <a:buNone/>
            </a:pPr>
            <a:r>
              <a:rPr lang="en-US" sz="1900" dirty="0">
                <a:latin typeface="Comic Sans MS"/>
                <a:cs typeface="Comic Sans MS"/>
              </a:rPr>
              <a:t>	</a:t>
            </a:r>
            <a:r>
              <a:rPr lang="en-US" sz="1900" dirty="0" smtClean="0">
                <a:latin typeface="Comic Sans MS"/>
                <a:cs typeface="Comic Sans MS"/>
              </a:rPr>
              <a:t>	1.2 </a:t>
            </a:r>
            <a:r>
              <a:rPr lang="en-US" sz="1900" dirty="0">
                <a:latin typeface="Comic Sans MS"/>
                <a:cs typeface="Comic Sans MS"/>
              </a:rPr>
              <a:t>select K-apps C from this user also uniformly at random</a:t>
            </a:r>
          </a:p>
          <a:p>
            <a:pPr marL="0" indent="0">
              <a:buNone/>
            </a:pPr>
            <a:r>
              <a:rPr lang="en-US" sz="1900" dirty="0" smtClean="0">
                <a:latin typeface="Comic Sans MS"/>
                <a:cs typeface="Comic Sans MS"/>
              </a:rPr>
              <a:t>	2</a:t>
            </a:r>
            <a:r>
              <a:rPr lang="en-US" sz="1900" dirty="0">
                <a:latin typeface="Comic Sans MS"/>
                <a:cs typeface="Comic Sans MS"/>
              </a:rPr>
              <a:t>. PROBABILISTIC ACCEPTANCE:</a:t>
            </a:r>
          </a:p>
          <a:p>
            <a:pPr marL="0" indent="0">
              <a:buNone/>
            </a:pPr>
            <a:r>
              <a:rPr lang="en-US" sz="1900" dirty="0">
                <a:latin typeface="Comic Sans MS"/>
                <a:cs typeface="Comic Sans MS"/>
              </a:rPr>
              <a:t>	</a:t>
            </a:r>
            <a:r>
              <a:rPr lang="en-US" sz="1900" dirty="0" smtClean="0">
                <a:latin typeface="Comic Sans MS"/>
                <a:cs typeface="Comic Sans MS"/>
              </a:rPr>
              <a:t>	2.1 </a:t>
            </a:r>
            <a:r>
              <a:rPr lang="en-US" sz="1900" dirty="0">
                <a:latin typeface="Comic Sans MS"/>
                <a:cs typeface="Comic Sans MS"/>
              </a:rPr>
              <a:t>accept it (i.e., S=C) with a probability, which is </a:t>
            </a:r>
          </a:p>
          <a:p>
            <a:pPr marL="0" indent="0">
              <a:buNone/>
            </a:pPr>
            <a:r>
              <a:rPr lang="en-US" sz="1900" dirty="0">
                <a:latin typeface="Comic Sans MS"/>
                <a:cs typeface="Comic Sans MS"/>
              </a:rPr>
              <a:t>		</a:t>
            </a:r>
            <a:r>
              <a:rPr lang="en-US" sz="1900" dirty="0" smtClean="0">
                <a:latin typeface="Comic Sans MS"/>
                <a:cs typeface="Comic Sans MS"/>
              </a:rPr>
              <a:t>	min</a:t>
            </a:r>
            <a:r>
              <a:rPr lang="en-US" sz="1900" dirty="0">
                <a:latin typeface="Comic Sans MS"/>
                <a:cs typeface="Comic Sans MS"/>
              </a:rPr>
              <a:t>(1, </a:t>
            </a:r>
            <a:r>
              <a:rPr lang="en-US" sz="1900" dirty="0" err="1">
                <a:latin typeface="Comic Sans MS"/>
                <a:cs typeface="Comic Sans MS"/>
              </a:rPr>
              <a:t>Pr</a:t>
            </a:r>
            <a:r>
              <a:rPr lang="en-US" sz="1900" dirty="0">
                <a:latin typeface="Comic Sans MS"/>
                <a:cs typeface="Comic Sans MS"/>
              </a:rPr>
              <a:t>[“S is proposed”]/</a:t>
            </a:r>
            <a:r>
              <a:rPr lang="en-US" sz="1900" dirty="0" err="1">
                <a:latin typeface="Comic Sans MS"/>
                <a:cs typeface="Comic Sans MS"/>
              </a:rPr>
              <a:t>Pr</a:t>
            </a:r>
            <a:r>
              <a:rPr lang="en-US" sz="1900" dirty="0">
                <a:latin typeface="Comic Sans MS"/>
                <a:cs typeface="Comic Sans MS"/>
              </a:rPr>
              <a:t>[“C is proposed”])</a:t>
            </a:r>
          </a:p>
          <a:p>
            <a:pPr marL="0" indent="0">
              <a:buNone/>
            </a:pPr>
            <a:r>
              <a:rPr lang="en-US" sz="1900" dirty="0" smtClean="0">
                <a:latin typeface="Comic Sans MS"/>
                <a:cs typeface="Comic Sans MS"/>
              </a:rPr>
              <a:t>	UNTIL </a:t>
            </a:r>
            <a:r>
              <a:rPr lang="en-US" sz="1900" dirty="0">
                <a:latin typeface="Comic Sans MS"/>
                <a:cs typeface="Comic Sans MS"/>
              </a:rPr>
              <a:t>Convergence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62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00" dirty="0" smtClean="0"/>
              <a:t>Proposed uniform </a:t>
            </a:r>
            <a:r>
              <a:rPr lang="en-US" sz="3900" dirty="0"/>
              <a:t>s</a:t>
            </a:r>
            <a:r>
              <a:rPr lang="en-US" sz="3900" dirty="0" smtClean="0"/>
              <a:t>ampling </a:t>
            </a:r>
            <a:r>
              <a:rPr lang="en-US" sz="3900" dirty="0"/>
              <a:t>t</a:t>
            </a:r>
            <a:r>
              <a:rPr lang="en-US" sz="3900" dirty="0" smtClean="0"/>
              <a:t>echnique</a:t>
            </a:r>
            <a:endParaRPr lang="en-US" sz="39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Mixing time</a:t>
            </a:r>
            <a:r>
              <a:rPr lang="en-US" dirty="0" smtClean="0"/>
              <a:t>: roughly the order of dataset size</a:t>
            </a:r>
          </a:p>
          <a:p>
            <a:pPr lvl="1"/>
            <a:r>
              <a:rPr lang="en-US" dirty="0" smtClean="0"/>
              <a:t>Real convergence much smaller for our dataset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C0504D"/>
                </a:solidFill>
              </a:rPr>
              <a:t>Overall Worst</a:t>
            </a:r>
            <a:r>
              <a:rPr lang="en-US" dirty="0">
                <a:solidFill>
                  <a:srgbClr val="C0504D"/>
                </a:solidFill>
              </a:rPr>
              <a:t>-case complexity</a:t>
            </a:r>
          </a:p>
          <a:p>
            <a:pPr lvl="1"/>
            <a:r>
              <a:rPr lang="en-US" dirty="0"/>
              <a:t>|</a:t>
            </a:r>
            <a:r>
              <a:rPr lang="en-US" i="1" dirty="0"/>
              <a:t>D</a:t>
            </a:r>
            <a:r>
              <a:rPr lang="en-US" dirty="0"/>
              <a:t>| is dataset size</a:t>
            </a:r>
          </a:p>
          <a:p>
            <a:pPr lvl="1"/>
            <a:r>
              <a:rPr lang="en-US" dirty="0"/>
              <a:t>H is the </a:t>
            </a:r>
            <a:r>
              <a:rPr lang="en-US" dirty="0" err="1"/>
              <a:t>unicity</a:t>
            </a:r>
            <a:r>
              <a:rPr lang="en-US" dirty="0"/>
              <a:t> of K-apps from the largest record of D</a:t>
            </a:r>
          </a:p>
          <a:p>
            <a:pPr lvl="1"/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15</a:t>
            </a:fld>
            <a:endParaRPr lang="en-US"/>
          </a:p>
        </p:txBody>
      </p:sp>
      <p:pic>
        <p:nvPicPr>
          <p:cNvPr id="7" name="Image 6" descr="runtime_complexit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63" y="3367852"/>
            <a:ext cx="1781763" cy="51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78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946342"/>
            <a:ext cx="8229600" cy="1143000"/>
          </a:xfrm>
        </p:spPr>
        <p:txBody>
          <a:bodyPr/>
          <a:lstStyle/>
          <a:p>
            <a:r>
              <a:rPr lang="en-US" dirty="0" smtClean="0"/>
              <a:t>Unicity of K-Apps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15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Dataset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</a:t>
            </a:r>
            <a:r>
              <a:rPr lang="en-US" dirty="0" smtClean="0"/>
              <a:t>omes</a:t>
            </a:r>
            <a:r>
              <a:rPr lang="fr-FR" dirty="0" smtClean="0"/>
              <a:t> </a:t>
            </a:r>
            <a:r>
              <a:rPr lang="en-US" dirty="0"/>
              <a:t>from</a:t>
            </a:r>
            <a:r>
              <a:rPr lang="fr-FR" dirty="0"/>
              <a:t> </a:t>
            </a:r>
            <a:r>
              <a:rPr lang="fr-FR" dirty="0">
                <a:solidFill>
                  <a:srgbClr val="C0504D"/>
                </a:solidFill>
              </a:rPr>
              <a:t>Carat</a:t>
            </a:r>
            <a:r>
              <a:rPr lang="fr-FR" dirty="0"/>
              <a:t> </a:t>
            </a:r>
            <a:r>
              <a:rPr lang="en-US" dirty="0"/>
              <a:t>research project [1</a:t>
            </a:r>
            <a:r>
              <a:rPr lang="en-US" dirty="0" smtClean="0"/>
              <a:t>]</a:t>
            </a:r>
          </a:p>
          <a:p>
            <a:endParaRPr lang="en-US" dirty="0" smtClean="0"/>
          </a:p>
          <a:p>
            <a:r>
              <a:rPr lang="fr-FR" dirty="0" smtClean="0"/>
              <a:t>C</a:t>
            </a:r>
            <a:r>
              <a:rPr lang="en-US" dirty="0" err="1" smtClean="0"/>
              <a:t>ontains</a:t>
            </a:r>
            <a:r>
              <a:rPr lang="en-US" dirty="0" smtClean="0"/>
              <a:t> list of installed Apps of users</a:t>
            </a:r>
          </a:p>
          <a:p>
            <a:endParaRPr lang="en-US" dirty="0"/>
          </a:p>
          <a:p>
            <a:r>
              <a:rPr lang="en-US" dirty="0" smtClean="0"/>
              <a:t>54,893 </a:t>
            </a:r>
            <a:r>
              <a:rPr lang="en-US" dirty="0">
                <a:solidFill>
                  <a:srgbClr val="C0504D"/>
                </a:solidFill>
              </a:rPr>
              <a:t>Android</a:t>
            </a:r>
            <a:r>
              <a:rPr lang="en-US" dirty="0"/>
              <a:t> </a:t>
            </a:r>
            <a:r>
              <a:rPr lang="en-US" dirty="0" smtClean="0"/>
              <a:t>users</a:t>
            </a:r>
          </a:p>
          <a:p>
            <a:endParaRPr lang="en-US" dirty="0" smtClean="0"/>
          </a:p>
          <a:p>
            <a:r>
              <a:rPr lang="en-US" dirty="0" smtClean="0"/>
              <a:t>92,210 apps</a:t>
            </a:r>
          </a:p>
          <a:p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ollected </a:t>
            </a:r>
            <a:r>
              <a:rPr lang="en-US" dirty="0"/>
              <a:t>over a period of 7 month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17</a:t>
            </a:fld>
            <a:endParaRPr lang="en-US"/>
          </a:p>
        </p:txBody>
      </p:sp>
      <p:pic>
        <p:nvPicPr>
          <p:cNvPr id="5" name="Image 4" descr="carat_goo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756" y="3222096"/>
            <a:ext cx="1923821" cy="17939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131586"/>
            <a:ext cx="32526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[1] </a:t>
            </a:r>
            <a:r>
              <a:rPr lang="it-IT" sz="2000" b="1" i="1" dirty="0"/>
              <a:t>http://</a:t>
            </a:r>
            <a:r>
              <a:rPr lang="it-IT" sz="2000" b="1" i="1" dirty="0" err="1"/>
              <a:t>carat.cs.helsinki.fi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304631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18</a:t>
            </a:fld>
            <a:endParaRPr lang="en-US"/>
          </a:p>
        </p:txBody>
      </p:sp>
      <p:pic>
        <p:nvPicPr>
          <p:cNvPr id="16" name="Image 15" descr="biasedVSunifor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70" y="1417638"/>
            <a:ext cx="5522149" cy="384110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57200" y="5271699"/>
            <a:ext cx="8229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sz="2200" i="1" dirty="0"/>
              <a:t>Unique in the Crowd: The privacy bounds of human mobility, </a:t>
            </a:r>
          </a:p>
          <a:p>
            <a:pPr lvl="1"/>
            <a:r>
              <a:rPr lang="en-US" sz="2200" b="1" i="1" dirty="0"/>
              <a:t>    </a:t>
            </a:r>
            <a:r>
              <a:rPr lang="en-US" sz="2200" b="1" i="1" dirty="0" smtClean="0"/>
              <a:t> </a:t>
            </a:r>
            <a:r>
              <a:rPr lang="en-US" sz="2200" b="1" dirty="0" smtClean="0"/>
              <a:t>Nature </a:t>
            </a:r>
            <a:r>
              <a:rPr lang="en-US" sz="2200" b="1" dirty="0"/>
              <a:t>Scientific Report, 2013</a:t>
            </a:r>
            <a:endParaRPr lang="en-US" sz="2200" dirty="0">
              <a:solidFill>
                <a:srgbClr val="C0504D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200" i="1" dirty="0"/>
              <a:t>On the Re-identifiability of credit card metadata,</a:t>
            </a:r>
            <a:r>
              <a:rPr lang="en-US" sz="2200" b="1" i="1" dirty="0"/>
              <a:t> </a:t>
            </a:r>
            <a:endParaRPr lang="en-US" sz="2200" b="1" i="1" dirty="0" smtClean="0"/>
          </a:p>
          <a:p>
            <a:pPr lvl="1"/>
            <a:r>
              <a:rPr lang="en-US" sz="2200" b="1" i="1" dirty="0"/>
              <a:t> </a:t>
            </a:r>
            <a:r>
              <a:rPr lang="en-US" sz="2200" b="1" i="1" dirty="0" smtClean="0"/>
              <a:t>    </a:t>
            </a:r>
            <a:r>
              <a:rPr lang="en-US" sz="2200" b="1" dirty="0" smtClean="0"/>
              <a:t>Science</a:t>
            </a:r>
            <a:r>
              <a:rPr lang="en-US" sz="2200" b="1" dirty="0"/>
              <a:t>, 2015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45337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Parties knowing Installed Apps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AppStore owners</a:t>
            </a:r>
          </a:p>
          <a:p>
            <a:pPr lvl="1"/>
            <a:r>
              <a:rPr lang="en-US" dirty="0"/>
              <a:t>K</a:t>
            </a:r>
            <a:r>
              <a:rPr lang="en-US" dirty="0" smtClean="0"/>
              <a:t>now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rgbClr val="C0504D"/>
                </a:solidFill>
              </a:rPr>
              <a:t>all </a:t>
            </a:r>
            <a:r>
              <a:rPr lang="en-US" dirty="0" smtClean="0">
                <a:solidFill>
                  <a:srgbClr val="000000"/>
                </a:solidFill>
              </a:rPr>
              <a:t>installed Apps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Installed Apps themselves</a:t>
            </a:r>
          </a:p>
          <a:p>
            <a:pPr lvl="1"/>
            <a:r>
              <a:rPr lang="fr-FR" dirty="0"/>
              <a:t>M</a:t>
            </a:r>
            <a:r>
              <a:rPr lang="fr-FR" dirty="0" smtClean="0"/>
              <a:t>ay k</a:t>
            </a:r>
            <a:r>
              <a:rPr lang="en-US" dirty="0" smtClean="0"/>
              <a:t>now </a:t>
            </a:r>
            <a:r>
              <a:rPr lang="en-US" dirty="0" smtClean="0">
                <a:solidFill>
                  <a:srgbClr val="C0504D"/>
                </a:solidFill>
              </a:rPr>
              <a:t>all or a subset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Included libraries (Ad, Analytics etc.)</a:t>
            </a:r>
          </a:p>
          <a:p>
            <a:pPr lvl="1"/>
            <a:r>
              <a:rPr lang="fr-FR" dirty="0"/>
              <a:t>M</a:t>
            </a:r>
            <a:r>
              <a:rPr lang="en-US" dirty="0" smtClean="0"/>
              <a:t>ay know </a:t>
            </a:r>
            <a:r>
              <a:rPr lang="en-US" dirty="0" smtClean="0">
                <a:solidFill>
                  <a:srgbClr val="C0504D"/>
                </a:solidFill>
              </a:rPr>
              <a:t>all or a subset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Friends/relatives</a:t>
            </a:r>
          </a:p>
          <a:p>
            <a:pPr lvl="1"/>
            <a:r>
              <a:rPr lang="fr-FR" dirty="0"/>
              <a:t>M</a:t>
            </a:r>
            <a:r>
              <a:rPr lang="en-US" smtClean="0"/>
              <a:t>ay </a:t>
            </a:r>
            <a:r>
              <a:rPr lang="en-US" dirty="0" smtClean="0"/>
              <a:t>know </a:t>
            </a:r>
            <a:r>
              <a:rPr lang="en-US" dirty="0" smtClean="0">
                <a:solidFill>
                  <a:srgbClr val="C0504D"/>
                </a:solidFill>
              </a:rPr>
              <a:t>a subset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27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studies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>V</a:t>
            </a:r>
            <a:r>
              <a:rPr lang="en-US" dirty="0" smtClean="0">
                <a:solidFill>
                  <a:srgbClr val="C0504D"/>
                </a:solidFill>
              </a:rPr>
              <a:t>isited locations are unique</a:t>
            </a:r>
            <a:endParaRPr lang="en-US" dirty="0">
              <a:solidFill>
                <a:srgbClr val="C0504D"/>
              </a:solidFill>
            </a:endParaRPr>
          </a:p>
          <a:p>
            <a:pPr lvl="1"/>
            <a:r>
              <a:rPr lang="en-US" i="1" dirty="0"/>
              <a:t>Unique in the Crowd: The privacy bounds of human mobility, </a:t>
            </a:r>
            <a:endParaRPr lang="en-US" i="1" dirty="0" smtClean="0"/>
          </a:p>
          <a:p>
            <a:pPr marL="457200" lvl="1" indent="0">
              <a:buNone/>
            </a:pPr>
            <a:r>
              <a:rPr lang="en-US" i="1" dirty="0"/>
              <a:t> </a:t>
            </a:r>
            <a:r>
              <a:rPr lang="en-US" i="1" dirty="0" smtClean="0"/>
              <a:t>  </a:t>
            </a:r>
            <a:r>
              <a:rPr lang="en-US" b="1" dirty="0" smtClean="0"/>
              <a:t>Nature </a:t>
            </a:r>
            <a:r>
              <a:rPr lang="en-US" b="1" dirty="0"/>
              <a:t>Scientific Report, </a:t>
            </a:r>
            <a:r>
              <a:rPr lang="en-US" b="1" dirty="0" smtClean="0"/>
              <a:t>2013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C0504D"/>
                </a:solidFill>
              </a:rPr>
              <a:t>Credit card metadata is unique</a:t>
            </a:r>
            <a:endParaRPr lang="en-US" dirty="0">
              <a:solidFill>
                <a:srgbClr val="C0504D"/>
              </a:solidFill>
            </a:endParaRPr>
          </a:p>
          <a:p>
            <a:pPr lvl="1"/>
            <a:r>
              <a:rPr lang="en-US" i="1" dirty="0"/>
              <a:t>On the </a:t>
            </a:r>
            <a:r>
              <a:rPr lang="en-US" i="1" dirty="0" smtClean="0"/>
              <a:t>Re-identifiability </a:t>
            </a:r>
            <a:r>
              <a:rPr lang="en-US" i="1" dirty="0"/>
              <a:t>of credit card metadata,</a:t>
            </a:r>
          </a:p>
          <a:p>
            <a:pPr marL="457200" lvl="1" indent="0">
              <a:buNone/>
            </a:pPr>
            <a:r>
              <a:rPr lang="en-US" i="1" dirty="0"/>
              <a:t>    </a:t>
            </a:r>
            <a:r>
              <a:rPr lang="en-US" b="1" dirty="0"/>
              <a:t>Science, 2015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81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Installed Apps are </a:t>
            </a:r>
            <a:r>
              <a:rPr lang="en-US" dirty="0" smtClean="0"/>
              <a:t>Quite</a:t>
            </a:r>
            <a:r>
              <a:rPr lang="fr-FR" dirty="0" smtClean="0"/>
              <a:t> Revealing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20</a:t>
            </a:fld>
            <a:endParaRPr lang="en-US"/>
          </a:p>
        </p:txBody>
      </p:sp>
      <p:pic>
        <p:nvPicPr>
          <p:cNvPr id="8" name="Image 7" descr="badoo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63" y="1740370"/>
            <a:ext cx="1843852" cy="1594086"/>
          </a:xfrm>
          <a:prstGeom prst="rect">
            <a:avLst/>
          </a:prstGeom>
        </p:spPr>
      </p:pic>
      <p:pic>
        <p:nvPicPr>
          <p:cNvPr id="9" name="Image 8" descr="runkeep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119" y="1571037"/>
            <a:ext cx="1830681" cy="1909704"/>
          </a:xfrm>
          <a:prstGeom prst="rect">
            <a:avLst/>
          </a:prstGeom>
        </p:spPr>
      </p:pic>
      <p:pic>
        <p:nvPicPr>
          <p:cNvPr id="10" name="Image 9" descr="fb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58" y="3801769"/>
            <a:ext cx="1679693" cy="1599260"/>
          </a:xfrm>
          <a:prstGeom prst="rect">
            <a:avLst/>
          </a:prstGeom>
        </p:spPr>
      </p:pic>
      <p:pic>
        <p:nvPicPr>
          <p:cNvPr id="11" name="Image 10" descr="preg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64" y="3801769"/>
            <a:ext cx="1754951" cy="1599260"/>
          </a:xfrm>
          <a:prstGeom prst="rect">
            <a:avLst/>
          </a:prstGeom>
        </p:spPr>
      </p:pic>
      <p:pic>
        <p:nvPicPr>
          <p:cNvPr id="12" name="Image 11" descr="foot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59" y="1654763"/>
            <a:ext cx="1679693" cy="167969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57200" y="5508494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Reference:</a:t>
            </a:r>
          </a:p>
          <a:p>
            <a:pPr marL="342900" indent="-342900">
              <a:buFont typeface="Arial"/>
              <a:buChar char="•"/>
            </a:pPr>
            <a:r>
              <a:rPr lang="en-US" sz="2000" i="1" dirty="0" smtClean="0"/>
              <a:t>Predicting User </a:t>
            </a:r>
            <a:r>
              <a:rPr lang="en-US" sz="2000" i="1" dirty="0"/>
              <a:t>T</a:t>
            </a:r>
            <a:r>
              <a:rPr lang="en-US" sz="2000" i="1" dirty="0" smtClean="0"/>
              <a:t>raits from a Snapshot of Apps Installed on a Smartphone,</a:t>
            </a:r>
          </a:p>
          <a:p>
            <a:r>
              <a:rPr lang="da-DK" sz="2000" dirty="0"/>
              <a:t> </a:t>
            </a:r>
            <a:r>
              <a:rPr lang="da-DK" sz="2000" dirty="0" smtClean="0"/>
              <a:t>     </a:t>
            </a:r>
            <a:r>
              <a:rPr lang="da-DK" sz="2000" b="1" dirty="0" smtClean="0"/>
              <a:t>ACM SIGMOBILE Mobile Computing and Communications </a:t>
            </a:r>
            <a:r>
              <a:rPr lang="da-DK" sz="2000" b="1" dirty="0" err="1" smtClean="0"/>
              <a:t>Review</a:t>
            </a:r>
            <a:r>
              <a:rPr lang="da-DK" sz="2000" b="1" dirty="0" smtClean="0"/>
              <a:t>, 2014</a:t>
            </a:r>
            <a:endParaRPr lang="en-US" sz="2000" b="1" dirty="0"/>
          </a:p>
        </p:txBody>
      </p:sp>
      <p:pic>
        <p:nvPicPr>
          <p:cNvPr id="5" name="Image 4" descr="ashley_madison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48" y="3801769"/>
            <a:ext cx="1843852" cy="15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2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835804"/>
            <a:ext cx="8229600" cy="1143000"/>
          </a:xfrm>
        </p:spPr>
        <p:txBody>
          <a:bodyPr/>
          <a:lstStyle/>
          <a:p>
            <a:r>
              <a:rPr lang="en-US" dirty="0" smtClean="0"/>
              <a:t>Unicity generalization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12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Regression analysis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Created datasets of varying sizes and computed the sample Unicity</a:t>
            </a:r>
          </a:p>
          <a:p>
            <a:endParaRPr lang="en-US" dirty="0"/>
          </a:p>
          <a:p>
            <a:r>
              <a:rPr lang="en-US" dirty="0"/>
              <a:t>Assumed </a:t>
            </a:r>
            <a:r>
              <a:rPr lang="en-US" dirty="0">
                <a:solidFill>
                  <a:srgbClr val="C0504D"/>
                </a:solidFill>
              </a:rPr>
              <a:t>Unicity a proper function of dataset </a:t>
            </a:r>
            <a:r>
              <a:rPr lang="en-US" dirty="0" smtClean="0">
                <a:solidFill>
                  <a:srgbClr val="C0504D"/>
                </a:solidFill>
              </a:rPr>
              <a:t>size</a:t>
            </a:r>
          </a:p>
          <a:p>
            <a:endParaRPr lang="en-US" dirty="0">
              <a:solidFill>
                <a:srgbClr val="C0504D"/>
              </a:solidFill>
            </a:endParaRPr>
          </a:p>
          <a:p>
            <a:endParaRPr lang="en-US" dirty="0">
              <a:solidFill>
                <a:srgbClr val="C0504D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966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selection for regression analysis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where x is the dataset size    								  and f(x) is </a:t>
            </a:r>
            <a:r>
              <a:rPr lang="en-US" dirty="0" err="1" smtClean="0"/>
              <a:t>unicity</a:t>
            </a:r>
            <a:r>
              <a:rPr lang="en-US" dirty="0" smtClean="0"/>
              <a:t> value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23</a:t>
            </a:fld>
            <a:endParaRPr lang="en-US"/>
          </a:p>
        </p:txBody>
      </p:sp>
      <p:pic>
        <p:nvPicPr>
          <p:cNvPr id="5" name="Image 4" descr="unicityVSdatasetsiz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25" y="1496719"/>
            <a:ext cx="4769555" cy="3413948"/>
          </a:xfrm>
          <a:prstGeom prst="rect">
            <a:avLst/>
          </a:prstGeom>
        </p:spPr>
      </p:pic>
      <p:pic>
        <p:nvPicPr>
          <p:cNvPr id="6" name="Image 5" descr="mod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35" y="5253566"/>
            <a:ext cx="3508963" cy="64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7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Non-linear regression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</a:t>
            </a:r>
            <a:r>
              <a:rPr lang="en-US" dirty="0" err="1" smtClean="0"/>
              <a:t>ata</a:t>
            </a:r>
            <a:r>
              <a:rPr lang="en-US" dirty="0" smtClean="0"/>
              <a:t> is divided </a:t>
            </a:r>
            <a:r>
              <a:rPr lang="en-US" dirty="0"/>
              <a:t>into 50 parts (size 1K to 50K)</a:t>
            </a:r>
          </a:p>
          <a:p>
            <a:pPr lvl="1"/>
            <a:r>
              <a:rPr lang="fr-FR" dirty="0"/>
              <a:t>F</a:t>
            </a:r>
            <a:r>
              <a:rPr lang="en-US" dirty="0"/>
              <a:t>or training: first 70%</a:t>
            </a:r>
          </a:p>
          <a:p>
            <a:pPr lvl="1"/>
            <a:r>
              <a:rPr lang="en-US" dirty="0"/>
              <a:t>For testing: last 30%</a:t>
            </a:r>
          </a:p>
          <a:p>
            <a:pPr marL="0" indent="0">
              <a:buNone/>
            </a:pPr>
            <a:endParaRPr lang="en-US" dirty="0"/>
          </a:p>
          <a:p>
            <a:r>
              <a:rPr lang="fr-FR" dirty="0" err="1" smtClean="0"/>
              <a:t>T</a:t>
            </a:r>
            <a:r>
              <a:rPr lang="en-US" dirty="0" smtClean="0"/>
              <a:t>raining data to learn </a:t>
            </a:r>
            <a:r>
              <a:rPr lang="en-US" dirty="0"/>
              <a:t>a, b and </a:t>
            </a:r>
            <a:r>
              <a:rPr lang="en-US" dirty="0" smtClean="0"/>
              <a:t>c in the model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24</a:t>
            </a:fld>
            <a:endParaRPr lang="en-US"/>
          </a:p>
        </p:txBody>
      </p:sp>
      <p:pic>
        <p:nvPicPr>
          <p:cNvPr id="5" name="Image 4" descr="mode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53" y="4605395"/>
            <a:ext cx="3508963" cy="64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52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Unicity Generalization: App Dataset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25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3010370" y="5484519"/>
            <a:ext cx="3744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δ</a:t>
            </a:r>
            <a:r>
              <a:rPr lang="en-US" sz="2400" dirty="0" smtClean="0"/>
              <a:t> is the avg. absolute error</a:t>
            </a:r>
            <a:endParaRPr lang="en-US" sz="2400" dirty="0"/>
          </a:p>
        </p:txBody>
      </p:sp>
      <p:pic>
        <p:nvPicPr>
          <p:cNvPr id="5" name="Image 4" descr="app_gen_K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8" y="1869819"/>
            <a:ext cx="3362678" cy="3084787"/>
          </a:xfrm>
          <a:prstGeom prst="rect">
            <a:avLst/>
          </a:prstGeom>
        </p:spPr>
      </p:pic>
      <p:pic>
        <p:nvPicPr>
          <p:cNvPr id="10" name="Image 9" descr="app_gen_K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274" y="1869819"/>
            <a:ext cx="3262489" cy="30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2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C0504D"/>
                </a:solidFill>
              </a:rPr>
              <a:t>Proposed a method for uniform sampling of K-items</a:t>
            </a:r>
          </a:p>
          <a:p>
            <a:endParaRPr lang="en-US" dirty="0" smtClean="0">
              <a:solidFill>
                <a:srgbClr val="C0504D"/>
              </a:solidFill>
            </a:endParaRPr>
          </a:p>
          <a:p>
            <a:r>
              <a:rPr lang="en-US" dirty="0" smtClean="0">
                <a:solidFill>
                  <a:srgbClr val="C0504D"/>
                </a:solidFill>
              </a:rPr>
              <a:t>Addressed </a:t>
            </a:r>
            <a:r>
              <a:rPr lang="en-US" dirty="0">
                <a:solidFill>
                  <a:srgbClr val="C0504D"/>
                </a:solidFill>
              </a:rPr>
              <a:t>how </a:t>
            </a:r>
            <a:r>
              <a:rPr lang="en-US" dirty="0" smtClean="0">
                <a:solidFill>
                  <a:srgbClr val="C0504D"/>
                </a:solidFill>
              </a:rPr>
              <a:t>Unicity </a:t>
            </a:r>
            <a:r>
              <a:rPr lang="en-US" dirty="0">
                <a:solidFill>
                  <a:srgbClr val="C0504D"/>
                </a:solidFill>
              </a:rPr>
              <a:t>would vary with dataset </a:t>
            </a:r>
            <a:r>
              <a:rPr lang="en-US" dirty="0" smtClean="0">
                <a:solidFill>
                  <a:srgbClr val="C0504D"/>
                </a:solidFill>
              </a:rPr>
              <a:t>size</a:t>
            </a:r>
          </a:p>
          <a:p>
            <a:endParaRPr lang="en-US" dirty="0">
              <a:solidFill>
                <a:srgbClr val="C0504D"/>
              </a:solidFill>
            </a:endParaRPr>
          </a:p>
          <a:p>
            <a:r>
              <a:rPr lang="en-US" dirty="0" smtClean="0">
                <a:solidFill>
                  <a:srgbClr val="C0504D"/>
                </a:solidFill>
              </a:rPr>
              <a:t>Installed Apps are quite unique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54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504D"/>
                </a:solidFill>
              </a:rPr>
              <a:t>Access to the list </a:t>
            </a:r>
            <a:r>
              <a:rPr lang="en-US" dirty="0">
                <a:solidFill>
                  <a:srgbClr val="C0504D"/>
                </a:solidFill>
              </a:rPr>
              <a:t>of installed apps should be </a:t>
            </a:r>
            <a:r>
              <a:rPr lang="en-US" dirty="0" smtClean="0">
                <a:solidFill>
                  <a:srgbClr val="C0504D"/>
                </a:solidFill>
              </a:rPr>
              <a:t>protected on Android</a:t>
            </a:r>
            <a:endParaRPr lang="en-US" dirty="0">
              <a:solidFill>
                <a:srgbClr val="C0504D"/>
              </a:solidFill>
            </a:endParaRPr>
          </a:p>
          <a:p>
            <a:pPr lvl="1"/>
            <a:r>
              <a:rPr lang="en-US" dirty="0"/>
              <a:t>This is already the case with </a:t>
            </a:r>
            <a:r>
              <a:rPr lang="en-US" dirty="0" err="1"/>
              <a:t>iOS</a:t>
            </a:r>
            <a:r>
              <a:rPr lang="en-US" dirty="0"/>
              <a:t> </a:t>
            </a:r>
            <a:r>
              <a:rPr lang="en-US" dirty="0" smtClean="0"/>
              <a:t>9</a:t>
            </a:r>
            <a:endParaRPr lang="en-US" dirty="0"/>
          </a:p>
          <a:p>
            <a:endParaRPr lang="en-US" dirty="0" smtClean="0">
              <a:solidFill>
                <a:srgbClr val="C0504D"/>
              </a:solidFill>
            </a:endParaRPr>
          </a:p>
          <a:p>
            <a:r>
              <a:rPr lang="en-US" dirty="0" smtClean="0">
                <a:solidFill>
                  <a:srgbClr val="C0504D"/>
                </a:solidFill>
              </a:rPr>
              <a:t>Extreme care must be taken before releasing pseudo-anonymized installed Apps dataset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Adversaries do exist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049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00278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Thanks for your attention!</a:t>
            </a:r>
            <a:br>
              <a:rPr lang="en-US" dirty="0" smtClean="0"/>
            </a:br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72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75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899306"/>
            <a:ext cx="8229600" cy="1143000"/>
          </a:xfrm>
        </p:spPr>
        <p:txBody>
          <a:bodyPr/>
          <a:lstStyle/>
          <a:p>
            <a:r>
              <a:rPr lang="en-US" dirty="0"/>
              <a:t>Why we are interested in Unicity?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68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Unicity Generalization: CDR data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30</a:t>
            </a:fld>
            <a:endParaRPr lang="en-US"/>
          </a:p>
        </p:txBody>
      </p:sp>
      <p:pic>
        <p:nvPicPr>
          <p:cNvPr id="5" name="Image 4" descr="loc_gen_K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469" y="2204524"/>
            <a:ext cx="3818038" cy="3112710"/>
          </a:xfrm>
          <a:prstGeom prst="rect">
            <a:avLst/>
          </a:prstGeom>
        </p:spPr>
      </p:pic>
      <p:pic>
        <p:nvPicPr>
          <p:cNvPr id="6" name="Image 5" descr="loc_gen_K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204523"/>
            <a:ext cx="3719689" cy="311271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010370" y="5484519"/>
            <a:ext cx="3744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δ</a:t>
            </a:r>
            <a:r>
              <a:rPr lang="en-US" dirty="0" smtClean="0"/>
              <a:t> is averag</a:t>
            </a:r>
            <a:r>
              <a:rPr lang="en-US" dirty="0"/>
              <a:t>e</a:t>
            </a:r>
            <a:r>
              <a:rPr lang="en-US" dirty="0" smtClean="0"/>
              <a:t> absolute error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791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Release of pseudo-anonymized </a:t>
            </a:r>
            <a:r>
              <a:rPr lang="en-US" sz="3800" dirty="0" smtClean="0"/>
              <a:t>dataset</a:t>
            </a:r>
            <a:endParaRPr lang="en-US" sz="3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5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892066"/>
              </p:ext>
            </p:extLst>
          </p:nvPr>
        </p:nvGraphicFramePr>
        <p:xfrm>
          <a:off x="2229555" y="1858907"/>
          <a:ext cx="4496739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985"/>
                <a:gridCol w="3474754"/>
              </a:tblGrid>
              <a:tr h="43815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Rec #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</a:t>
                      </a:r>
                      <a:endParaRPr lang="en-US" sz="1800" dirty="0"/>
                    </a:p>
                  </a:txBody>
                  <a:tcPr/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{Item</a:t>
                      </a:r>
                      <a:r>
                        <a:rPr lang="en-US" sz="1800" baseline="0" dirty="0" smtClean="0"/>
                        <a:t> 2, Item 3, Item 8, </a:t>
                      </a:r>
                      <a:r>
                        <a:rPr lang="fr-FR" sz="1800" baseline="0" dirty="0" smtClean="0"/>
                        <a:t>…, Item</a:t>
                      </a:r>
                      <a:r>
                        <a:rPr lang="en-US" sz="1800" baseline="0" dirty="0" smtClean="0"/>
                        <a:t> M}</a:t>
                      </a:r>
                      <a:endParaRPr lang="en-US" sz="1800" dirty="0"/>
                    </a:p>
                  </a:txBody>
                  <a:tcPr/>
                </a:tc>
              </a:tr>
              <a:tr h="4381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{Item</a:t>
                      </a:r>
                      <a:r>
                        <a:rPr lang="en-US" sz="1800" baseline="0" dirty="0" smtClean="0"/>
                        <a:t> 1, Item 13, </a:t>
                      </a:r>
                      <a:r>
                        <a:rPr lang="fr-FR" sz="1800" baseline="0" dirty="0" smtClean="0"/>
                        <a:t>…,</a:t>
                      </a:r>
                      <a:r>
                        <a:rPr lang="en-US" sz="1800" baseline="0" dirty="0" smtClean="0"/>
                        <a:t> Item N}</a:t>
                      </a:r>
                      <a:endParaRPr lang="en-US" sz="1800" dirty="0" smtClean="0"/>
                    </a:p>
                  </a:txBody>
                  <a:tcPr/>
                </a:tc>
              </a:tr>
              <a:tr h="4381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…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457200" y="4806393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504D"/>
                </a:solidFill>
              </a:rPr>
              <a:t>What is the risk of Re-identification of users?</a:t>
            </a:r>
            <a:endParaRPr lang="en-US" sz="3200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411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Measuring Re-identification risk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Unicity(2 items in D1) = 8</a:t>
            </a:r>
            <a:r>
              <a:rPr lang="en-US" dirty="0"/>
              <a:t>/9     </a:t>
            </a:r>
            <a:r>
              <a:rPr lang="en-US" dirty="0" smtClean="0"/>
              <a:t>Unicity(2 items in D2) </a:t>
            </a:r>
            <a:r>
              <a:rPr lang="en-US" dirty="0"/>
              <a:t>= </a:t>
            </a:r>
            <a:r>
              <a:rPr lang="en-US" dirty="0" smtClean="0"/>
              <a:t>6/</a:t>
            </a:r>
            <a:r>
              <a:rPr lang="en-US" dirty="0"/>
              <a:t>9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sz="4200" dirty="0" smtClean="0">
                <a:solidFill>
                  <a:srgbClr val="C0504D"/>
                </a:solidFill>
              </a:rPr>
              <a:t>Re-identification risk ≈ Unicity of K-items</a:t>
            </a:r>
            <a:endParaRPr lang="en-US" sz="4200" dirty="0">
              <a:solidFill>
                <a:srgbClr val="C0504D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5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54547"/>
              </p:ext>
            </p:extLst>
          </p:nvPr>
        </p:nvGraphicFramePr>
        <p:xfrm>
          <a:off x="457200" y="2061591"/>
          <a:ext cx="3973689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111"/>
                <a:gridCol w="3070578"/>
              </a:tblGrid>
              <a:tr h="43815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Rec #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</a:t>
                      </a:r>
                      <a:endParaRPr lang="en-US" sz="1800" dirty="0"/>
                    </a:p>
                  </a:txBody>
                  <a:tcPr/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{Item</a:t>
                      </a:r>
                      <a:r>
                        <a:rPr lang="en-US" sz="1800" baseline="0" dirty="0" smtClean="0"/>
                        <a:t> 2, Item 3, Item 8, Item 6}</a:t>
                      </a:r>
                      <a:endParaRPr lang="en-US" sz="1800" dirty="0"/>
                    </a:p>
                  </a:txBody>
                  <a:tcPr/>
                </a:tc>
              </a:tr>
              <a:tr h="4381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{Item</a:t>
                      </a:r>
                      <a:r>
                        <a:rPr lang="en-US" sz="1800" baseline="0" dirty="0" smtClean="0"/>
                        <a:t> 1, Item 4}</a:t>
                      </a:r>
                      <a:endParaRPr lang="en-US" sz="1800" dirty="0" smtClean="0"/>
                    </a:p>
                  </a:txBody>
                  <a:tcPr/>
                </a:tc>
              </a:tr>
              <a:tr h="4381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{</a:t>
                      </a:r>
                      <a:r>
                        <a:rPr lang="en-US" sz="1800" baseline="0" dirty="0" smtClean="0"/>
                        <a:t>Item </a:t>
                      </a:r>
                      <a:r>
                        <a:rPr lang="en-US" sz="1800" dirty="0" smtClean="0"/>
                        <a:t>2,</a:t>
                      </a:r>
                      <a:r>
                        <a:rPr lang="en-US" sz="1800" baseline="0" dirty="0" smtClean="0"/>
                        <a:t> Item </a:t>
                      </a:r>
                      <a:r>
                        <a:rPr lang="en-US" sz="1800" dirty="0" smtClean="0"/>
                        <a:t>4, </a:t>
                      </a:r>
                      <a:r>
                        <a:rPr lang="en-US" sz="1800" baseline="0" dirty="0" smtClean="0"/>
                        <a:t>Item </a:t>
                      </a:r>
                      <a:r>
                        <a:rPr lang="en-US" sz="1800" dirty="0" smtClean="0"/>
                        <a:t>6}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888202"/>
              </p:ext>
            </p:extLst>
          </p:nvPr>
        </p:nvGraphicFramePr>
        <p:xfrm>
          <a:off x="4641614" y="2061591"/>
          <a:ext cx="3966163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400"/>
                <a:gridCol w="3064763"/>
              </a:tblGrid>
              <a:tr h="43815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Rec #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</a:t>
                      </a:r>
                      <a:endParaRPr lang="en-US" sz="1800" dirty="0"/>
                    </a:p>
                  </a:txBody>
                  <a:tcPr/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{</a:t>
                      </a:r>
                      <a:r>
                        <a:rPr lang="en-US" sz="1800" baseline="0" dirty="0" smtClean="0"/>
                        <a:t>Item 2, Item 3, Item 8, Item 6}</a:t>
                      </a:r>
                      <a:endParaRPr lang="en-US" sz="1800" dirty="0"/>
                    </a:p>
                  </a:txBody>
                  <a:tcPr/>
                </a:tc>
              </a:tr>
              <a:tr h="4381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{</a:t>
                      </a:r>
                      <a:r>
                        <a:rPr lang="en-US" sz="1800" baseline="0" dirty="0" smtClean="0"/>
                        <a:t>Item 2, Item 3, Item 7, Item 6}</a:t>
                      </a:r>
                      <a:endParaRPr lang="en-US" sz="1800" dirty="0" smtClean="0"/>
                    </a:p>
                  </a:txBody>
                  <a:tcPr/>
                </a:tc>
              </a:tr>
              <a:tr h="4381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{</a:t>
                      </a:r>
                      <a:r>
                        <a:rPr lang="en-US" sz="1800" baseline="0" dirty="0" smtClean="0"/>
                        <a:t>Item </a:t>
                      </a:r>
                      <a:r>
                        <a:rPr lang="en-US" sz="1800" dirty="0" smtClean="0"/>
                        <a:t>2, </a:t>
                      </a:r>
                      <a:r>
                        <a:rPr lang="en-US" sz="1800" baseline="0" dirty="0" smtClean="0"/>
                        <a:t>Item </a:t>
                      </a:r>
                      <a:r>
                        <a:rPr lang="en-US" sz="1800" dirty="0" smtClean="0"/>
                        <a:t>3, </a:t>
                      </a:r>
                      <a:r>
                        <a:rPr lang="en-US" sz="1800" baseline="0" dirty="0" smtClean="0"/>
                        <a:t>Item </a:t>
                      </a:r>
                      <a:r>
                        <a:rPr lang="en-US" sz="1800" dirty="0" smtClean="0"/>
                        <a:t>1}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1326445" y="1648703"/>
            <a:ext cx="232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Dataset D1</a:t>
            </a:r>
            <a:endParaRPr lang="en-US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467586" y="1648703"/>
            <a:ext cx="232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Dataset D2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93190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9275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</a:t>
            </a:r>
            <a:r>
              <a:rPr lang="fr-FR" dirty="0" err="1" smtClean="0"/>
              <a:t>ow</a:t>
            </a:r>
            <a:r>
              <a:rPr lang="fr-FR" dirty="0" smtClean="0"/>
              <a:t> to measure Unicity of K-items?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17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Unicity Measurement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26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rgbClr val="C0504D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C0504D"/>
                </a:solidFill>
              </a:rPr>
              <a:t>Prohibitively expensive to calculate, </a:t>
            </a:r>
          </a:p>
          <a:p>
            <a:pPr marL="0" indent="0" algn="ctr">
              <a:buNone/>
            </a:pPr>
            <a:r>
              <a:rPr lang="en-US" b="1" u="sng" dirty="0" smtClean="0">
                <a:solidFill>
                  <a:srgbClr val="C0504D"/>
                </a:solidFill>
              </a:rPr>
              <a:t>sampling as rescue.</a:t>
            </a:r>
            <a:endParaRPr lang="en-US" b="1" u="sng" dirty="0">
              <a:solidFill>
                <a:srgbClr val="C0504D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7</a:t>
            </a:fld>
            <a:endParaRPr lang="en-US"/>
          </a:p>
        </p:txBody>
      </p:sp>
      <p:pic>
        <p:nvPicPr>
          <p:cNvPr id="5" name="Image 4" descr="unicity_new_de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37" y="3742290"/>
            <a:ext cx="7017926" cy="707414"/>
          </a:xfrm>
          <a:prstGeom prst="rect">
            <a:avLst/>
          </a:prstGeom>
        </p:spPr>
      </p:pic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376814"/>
              </p:ext>
            </p:extLst>
          </p:nvPr>
        </p:nvGraphicFramePr>
        <p:xfrm>
          <a:off x="2323630" y="1695216"/>
          <a:ext cx="4496739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985"/>
                <a:gridCol w="3474754"/>
              </a:tblGrid>
              <a:tr h="43815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Rec #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Data</a:t>
                      </a:r>
                      <a:endParaRPr lang="en-US" sz="1800" dirty="0"/>
                    </a:p>
                  </a:txBody>
                  <a:tcPr/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{Item </a:t>
                      </a:r>
                      <a:r>
                        <a:rPr lang="en-US" sz="1800" baseline="0" dirty="0" smtClean="0"/>
                        <a:t>2, Item 3, Item 8, </a:t>
                      </a:r>
                      <a:r>
                        <a:rPr lang="fr-FR" sz="1800" baseline="0" dirty="0" smtClean="0"/>
                        <a:t>…, Item </a:t>
                      </a:r>
                      <a:r>
                        <a:rPr lang="en-US" sz="1800" baseline="0" dirty="0" smtClean="0"/>
                        <a:t>M}</a:t>
                      </a:r>
                      <a:endParaRPr lang="en-US" sz="1800" dirty="0"/>
                    </a:p>
                  </a:txBody>
                  <a:tcPr/>
                </a:tc>
              </a:tr>
              <a:tr h="4381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{Item </a:t>
                      </a:r>
                      <a:r>
                        <a:rPr lang="en-US" sz="1800" baseline="0" dirty="0" smtClean="0"/>
                        <a:t>1, Item 13, </a:t>
                      </a:r>
                      <a:r>
                        <a:rPr lang="fr-FR" sz="1800" baseline="0" dirty="0" smtClean="0"/>
                        <a:t>…,</a:t>
                      </a:r>
                      <a:r>
                        <a:rPr lang="en-US" sz="1800" baseline="0" dirty="0" smtClean="0"/>
                        <a:t> Item N}</a:t>
                      </a:r>
                      <a:endParaRPr lang="en-US" sz="1800" dirty="0" smtClean="0"/>
                    </a:p>
                  </a:txBody>
                  <a:tcPr/>
                </a:tc>
              </a:tr>
              <a:tr h="4381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…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7315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sample?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457200"/>
            <a:r>
              <a:rPr lang="en-US" dirty="0" smtClean="0">
                <a:solidFill>
                  <a:srgbClr val="C0504D"/>
                </a:solidFill>
              </a:rPr>
              <a:t>Na</a:t>
            </a:r>
            <a:r>
              <a:rPr lang="nl-NL" dirty="0" err="1" smtClean="0">
                <a:solidFill>
                  <a:srgbClr val="C0504D"/>
                </a:solidFill>
              </a:rPr>
              <a:t>ï</a:t>
            </a:r>
            <a:r>
              <a:rPr lang="en-US" dirty="0" err="1" smtClean="0">
                <a:solidFill>
                  <a:srgbClr val="C0504D"/>
                </a:solidFill>
              </a:rPr>
              <a:t>ve</a:t>
            </a:r>
            <a:r>
              <a:rPr lang="en-US" dirty="0" smtClean="0">
                <a:solidFill>
                  <a:srgbClr val="C0504D"/>
                </a:solidFill>
              </a:rPr>
              <a:t> technique: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R</a:t>
            </a:r>
            <a:r>
              <a:rPr lang="en-US" dirty="0" smtClean="0"/>
              <a:t>andomly select a user having ≥ K items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R</a:t>
            </a:r>
            <a:r>
              <a:rPr lang="en-US" dirty="0" smtClean="0"/>
              <a:t>andomly select K-items from that user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8444"/>
              </p:ext>
            </p:extLst>
          </p:nvPr>
        </p:nvGraphicFramePr>
        <p:xfrm>
          <a:off x="2417703" y="3847629"/>
          <a:ext cx="456259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6667"/>
                <a:gridCol w="371592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Rec #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{Item 4, Item 5, Item 8, Item 11}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{Item 8, Item 6, Item 11}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{Item 5, Item 7}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{Item 1, Item 11, Item 8}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6906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sample?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457200"/>
            <a:r>
              <a:rPr lang="en-US" dirty="0">
                <a:solidFill>
                  <a:srgbClr val="C0504D"/>
                </a:solidFill>
              </a:rPr>
              <a:t>Na</a:t>
            </a:r>
            <a:r>
              <a:rPr lang="nl-NL" dirty="0" err="1">
                <a:solidFill>
                  <a:srgbClr val="C0504D"/>
                </a:solidFill>
              </a:rPr>
              <a:t>ï</a:t>
            </a:r>
            <a:r>
              <a:rPr lang="en-US" dirty="0" err="1">
                <a:solidFill>
                  <a:srgbClr val="C0504D"/>
                </a:solidFill>
              </a:rPr>
              <a:t>ve</a:t>
            </a:r>
            <a:r>
              <a:rPr lang="en-US" dirty="0">
                <a:solidFill>
                  <a:srgbClr val="C0504D"/>
                </a:solidFill>
              </a:rPr>
              <a:t> technique: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Randomly </a:t>
            </a:r>
            <a:r>
              <a:rPr lang="en-US" dirty="0"/>
              <a:t>select a user having ≥ K items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Randomly </a:t>
            </a:r>
            <a:r>
              <a:rPr lang="en-US" dirty="0"/>
              <a:t>select K-items from that user</a:t>
            </a:r>
          </a:p>
          <a:p>
            <a:pPr marL="571500" indent="-514350"/>
            <a:endParaRPr lang="en-US" dirty="0" smtClean="0"/>
          </a:p>
          <a:p>
            <a:pPr marL="571500" indent="-514350"/>
            <a:r>
              <a:rPr lang="en-US" b="1" u="sng" dirty="0">
                <a:solidFill>
                  <a:srgbClr val="C0504D"/>
                </a:solidFill>
              </a:rPr>
              <a:t>A</a:t>
            </a:r>
            <a:r>
              <a:rPr lang="en-US" b="1" u="sng" dirty="0" smtClean="0">
                <a:solidFill>
                  <a:srgbClr val="C0504D"/>
                </a:solidFill>
              </a:rPr>
              <a:t>lso state-of-the-art technique</a:t>
            </a:r>
            <a:endParaRPr lang="en-US" b="1" u="sng" dirty="0">
              <a:solidFill>
                <a:srgbClr val="C0504D"/>
              </a:solidFill>
            </a:endParaRPr>
          </a:p>
          <a:p>
            <a:pPr lvl="1"/>
            <a:r>
              <a:rPr lang="en-US" i="1" dirty="0"/>
              <a:t>Unique in the Crowd: The privacy bounds of human mobility, </a:t>
            </a:r>
            <a:endParaRPr lang="en-US" i="1" dirty="0" smtClean="0"/>
          </a:p>
          <a:p>
            <a:pPr marL="457200" lvl="1" indent="0">
              <a:buNone/>
            </a:pPr>
            <a:r>
              <a:rPr lang="en-US" b="1" i="1" dirty="0"/>
              <a:t> </a:t>
            </a:r>
            <a:r>
              <a:rPr lang="en-US" b="1" i="1" dirty="0" smtClean="0"/>
              <a:t>   </a:t>
            </a:r>
            <a:r>
              <a:rPr lang="en-US" b="1" dirty="0" smtClean="0"/>
              <a:t>Nature </a:t>
            </a:r>
            <a:r>
              <a:rPr lang="en-US" b="1" dirty="0"/>
              <a:t>Scientific Report, 2013</a:t>
            </a:r>
            <a:endParaRPr lang="en-US" dirty="0">
              <a:solidFill>
                <a:srgbClr val="C0504D"/>
              </a:solidFill>
            </a:endParaRPr>
          </a:p>
          <a:p>
            <a:pPr lvl="1"/>
            <a:r>
              <a:rPr lang="en-US" i="1" dirty="0"/>
              <a:t>On the Re-identifiability of credit card metadata,</a:t>
            </a:r>
            <a:r>
              <a:rPr lang="en-US" b="1" i="1" dirty="0"/>
              <a:t> </a:t>
            </a:r>
            <a:r>
              <a:rPr lang="en-US" b="1" dirty="0" smtClean="0"/>
              <a:t>Science</a:t>
            </a:r>
            <a:r>
              <a:rPr lang="en-US" b="1" dirty="0"/>
              <a:t>, 2015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EE45B-6E19-ED4E-BDF8-241CB08698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27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1323</Words>
  <Application>Microsoft Macintosh PowerPoint</Application>
  <PresentationFormat>Présentation à l'écran (4:3)</PresentationFormat>
  <Paragraphs>291</Paragraphs>
  <Slides>30</Slides>
  <Notes>9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 Office</vt:lpstr>
      <vt:lpstr>On the Unicity of Smartphone Applications</vt:lpstr>
      <vt:lpstr>Previous studies</vt:lpstr>
      <vt:lpstr>Why we are interested in Unicity?</vt:lpstr>
      <vt:lpstr>Release of pseudo-anonymized dataset</vt:lpstr>
      <vt:lpstr>Measuring Re-identification risk</vt:lpstr>
      <vt:lpstr>How to measure Unicity of K-items?</vt:lpstr>
      <vt:lpstr>Unicity Measurement</vt:lpstr>
      <vt:lpstr>How to sample?</vt:lpstr>
      <vt:lpstr>How to sample?</vt:lpstr>
      <vt:lpstr>How to sample?</vt:lpstr>
      <vt:lpstr>How to sample?</vt:lpstr>
      <vt:lpstr>How to uniformly sample?</vt:lpstr>
      <vt:lpstr>Proposed uniform sampling technique</vt:lpstr>
      <vt:lpstr>Proposed uniform sampling technique</vt:lpstr>
      <vt:lpstr>Proposed uniform sampling technique</vt:lpstr>
      <vt:lpstr>Unicity of K-Apps</vt:lpstr>
      <vt:lpstr>Dataset</vt:lpstr>
      <vt:lpstr>Results</vt:lpstr>
      <vt:lpstr>Parties knowing Installed Apps</vt:lpstr>
      <vt:lpstr>Installed Apps are Quite Revealing </vt:lpstr>
      <vt:lpstr>Unicity generalization</vt:lpstr>
      <vt:lpstr>Regression analysis</vt:lpstr>
      <vt:lpstr>Model selection for regression analysis</vt:lpstr>
      <vt:lpstr>Non-linear regression</vt:lpstr>
      <vt:lpstr>Unicity Generalization: App Dataset</vt:lpstr>
      <vt:lpstr>Conclusions</vt:lpstr>
      <vt:lpstr>Recommendations</vt:lpstr>
      <vt:lpstr>Thanks for your attention! Questions?</vt:lpstr>
      <vt:lpstr>Backup slides</vt:lpstr>
      <vt:lpstr>Unicity Generalization: CDR data</vt:lpstr>
    </vt:vector>
  </TitlesOfParts>
  <Company>inri grenble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the Unicity of Smartphone Applications</dc:title>
  <dc:creator>Jaggs</dc:creator>
  <cp:lastModifiedBy>Jaggs</cp:lastModifiedBy>
  <cp:revision>61</cp:revision>
  <dcterms:created xsi:type="dcterms:W3CDTF">2015-10-10T21:46:13Z</dcterms:created>
  <dcterms:modified xsi:type="dcterms:W3CDTF">2015-10-13T15:12:15Z</dcterms:modified>
</cp:coreProperties>
</file>